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Amatic SC"/>
      <p:regular r:id="rId18"/>
      <p:bold r:id="rId19"/>
    </p:embeddedFont>
    <p:embeddedFont>
      <p:font typeface="Montserrat"/>
      <p:regular r:id="rId20"/>
      <p:bold r:id="rId21"/>
      <p:italic r:id="rId22"/>
      <p:boldItalic r:id="rId23"/>
    </p:embeddedFont>
    <p:embeddedFont>
      <p:font typeface="Source Code Pro"/>
      <p:regular r:id="rId24"/>
      <p:bold r:id="rId25"/>
      <p:italic r:id="rId26"/>
      <p:boldItalic r:id="rId27"/>
    </p:embeddedFont>
    <p:embeddedFont>
      <p:font typeface="Comfortaa Regular"/>
      <p:regular r:id="rId28"/>
      <p:bold r:id="rId29"/>
    </p:embeddedFont>
    <p:embeddedFont>
      <p:font typeface="Roboto Mono"/>
      <p:regular r:id="rId30"/>
      <p:bold r:id="rId31"/>
      <p:italic r:id="rId32"/>
      <p:boldItalic r:id="rId33"/>
    </p:embeddedFont>
    <p:embeddedFont>
      <p:font typeface="Comfortaa"/>
      <p:regular r:id="rId34"/>
      <p:bold r:id="rId35"/>
    </p:embeddedFont>
    <p:embeddedFont>
      <p:font typeface="Open Sans"/>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73974429-EEA9-4323-A688-FB36EC47D579}">
  <a:tblStyle styleId="{73974429-EEA9-4323-A688-FB36EC47D57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SourceCodePro-regular.fntdata"/><Relationship Id="rId23"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SourceCodePro-italic.fntdata"/><Relationship Id="rId25" Type="http://schemas.openxmlformats.org/officeDocument/2006/relationships/font" Target="fonts/SourceCodePro-bold.fntdata"/><Relationship Id="rId28" Type="http://schemas.openxmlformats.org/officeDocument/2006/relationships/font" Target="fonts/ComfortaaRegular-regular.fntdata"/><Relationship Id="rId27" Type="http://schemas.openxmlformats.org/officeDocument/2006/relationships/font" Target="fonts/SourceCodePr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ComfortaaRegular-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Mono-bold.fntdata"/><Relationship Id="rId30" Type="http://schemas.openxmlformats.org/officeDocument/2006/relationships/font" Target="fonts/RobotoMono-regular.fntdata"/><Relationship Id="rId11" Type="http://schemas.openxmlformats.org/officeDocument/2006/relationships/slide" Target="slides/slide5.xml"/><Relationship Id="rId33" Type="http://schemas.openxmlformats.org/officeDocument/2006/relationships/font" Target="fonts/RobotoMono-boldItalic.fntdata"/><Relationship Id="rId10" Type="http://schemas.openxmlformats.org/officeDocument/2006/relationships/slide" Target="slides/slide4.xml"/><Relationship Id="rId32" Type="http://schemas.openxmlformats.org/officeDocument/2006/relationships/font" Target="fonts/RobotoMono-italic.fntdata"/><Relationship Id="rId13" Type="http://schemas.openxmlformats.org/officeDocument/2006/relationships/slide" Target="slides/slide7.xml"/><Relationship Id="rId35" Type="http://schemas.openxmlformats.org/officeDocument/2006/relationships/font" Target="fonts/Comfortaa-bold.fntdata"/><Relationship Id="rId12" Type="http://schemas.openxmlformats.org/officeDocument/2006/relationships/slide" Target="slides/slide6.xml"/><Relationship Id="rId34" Type="http://schemas.openxmlformats.org/officeDocument/2006/relationships/font" Target="fonts/Comfortaa-regular.fntdata"/><Relationship Id="rId15" Type="http://schemas.openxmlformats.org/officeDocument/2006/relationships/slide" Target="slides/slide9.xml"/><Relationship Id="rId37" Type="http://schemas.openxmlformats.org/officeDocument/2006/relationships/font" Target="fonts/OpenSans-bold.fntdata"/><Relationship Id="rId14" Type="http://schemas.openxmlformats.org/officeDocument/2006/relationships/slide" Target="slides/slide8.xml"/><Relationship Id="rId36" Type="http://schemas.openxmlformats.org/officeDocument/2006/relationships/font" Target="fonts/OpenSans-regular.fntdata"/><Relationship Id="rId17" Type="http://schemas.openxmlformats.org/officeDocument/2006/relationships/slide" Target="slides/slide11.xml"/><Relationship Id="rId39" Type="http://schemas.openxmlformats.org/officeDocument/2006/relationships/font" Target="fonts/OpenSans-boldItalic.fntdata"/><Relationship Id="rId16" Type="http://schemas.openxmlformats.org/officeDocument/2006/relationships/slide" Target="slides/slide10.xml"/><Relationship Id="rId38" Type="http://schemas.openxmlformats.org/officeDocument/2006/relationships/font" Target="fonts/OpenSans-italic.fntdata"/><Relationship Id="rId19" Type="http://schemas.openxmlformats.org/officeDocument/2006/relationships/font" Target="fonts/AmaticSC-bold.fntdata"/><Relationship Id="rId18" Type="http://schemas.openxmlformats.org/officeDocument/2006/relationships/font" Target="fonts/AmaticSC-regular.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78fd89dea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78fd89dea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78fd89dea2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8fd89dea2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78fd89de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78fd89dea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78fd89dea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78fd89dea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78fd89dea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78fd89dea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78fd89dea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78fd89dea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78fd89dea2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8fd89dea2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6c6674ce5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6c6674ce5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6c6674ce5c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6c6674ce5c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6c6674ce5c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6c6674ce5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000"/>
              <a:buNone/>
              <a:defRPr sz="80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100"/>
              <a:buNone/>
              <a:defRPr b="1" sz="2100">
                <a:solidFill>
                  <a:schemeClr val="accent1"/>
                </a:solidFill>
              </a:defRPr>
            </a:lvl1pPr>
            <a:lvl2pPr lvl="1" rtl="0" algn="ctr">
              <a:lnSpc>
                <a:spcPct val="100000"/>
              </a:lnSpc>
              <a:spcBef>
                <a:spcPts val="0"/>
              </a:spcBef>
              <a:spcAft>
                <a:spcPts val="0"/>
              </a:spcAft>
              <a:buClr>
                <a:schemeClr val="accent1"/>
              </a:buClr>
              <a:buSzPts val="2100"/>
              <a:buNone/>
              <a:defRPr b="1" sz="2100">
                <a:solidFill>
                  <a:schemeClr val="accent1"/>
                </a:solidFill>
              </a:defRPr>
            </a:lvl2pPr>
            <a:lvl3pPr lvl="2" rtl="0" algn="ctr">
              <a:lnSpc>
                <a:spcPct val="100000"/>
              </a:lnSpc>
              <a:spcBef>
                <a:spcPts val="0"/>
              </a:spcBef>
              <a:spcAft>
                <a:spcPts val="0"/>
              </a:spcAft>
              <a:buClr>
                <a:schemeClr val="accent1"/>
              </a:buClr>
              <a:buSzPts val="2100"/>
              <a:buNone/>
              <a:defRPr b="1" sz="2100">
                <a:solidFill>
                  <a:schemeClr val="accent1"/>
                </a:solidFill>
              </a:defRPr>
            </a:lvl3pPr>
            <a:lvl4pPr lvl="3" rtl="0" algn="ctr">
              <a:lnSpc>
                <a:spcPct val="100000"/>
              </a:lnSpc>
              <a:spcBef>
                <a:spcPts val="0"/>
              </a:spcBef>
              <a:spcAft>
                <a:spcPts val="0"/>
              </a:spcAft>
              <a:buClr>
                <a:schemeClr val="accent1"/>
              </a:buClr>
              <a:buSzPts val="2100"/>
              <a:buNone/>
              <a:defRPr b="1" sz="2100">
                <a:solidFill>
                  <a:schemeClr val="accent1"/>
                </a:solidFill>
              </a:defRPr>
            </a:lvl4pPr>
            <a:lvl5pPr lvl="4" rtl="0" algn="ctr">
              <a:lnSpc>
                <a:spcPct val="100000"/>
              </a:lnSpc>
              <a:spcBef>
                <a:spcPts val="0"/>
              </a:spcBef>
              <a:spcAft>
                <a:spcPts val="0"/>
              </a:spcAft>
              <a:buClr>
                <a:schemeClr val="accent1"/>
              </a:buClr>
              <a:buSzPts val="2100"/>
              <a:buNone/>
              <a:defRPr b="1" sz="2100">
                <a:solidFill>
                  <a:schemeClr val="accent1"/>
                </a:solidFill>
              </a:defRPr>
            </a:lvl5pPr>
            <a:lvl6pPr lvl="5" rtl="0" algn="ctr">
              <a:lnSpc>
                <a:spcPct val="100000"/>
              </a:lnSpc>
              <a:spcBef>
                <a:spcPts val="0"/>
              </a:spcBef>
              <a:spcAft>
                <a:spcPts val="0"/>
              </a:spcAft>
              <a:buClr>
                <a:schemeClr val="accent1"/>
              </a:buClr>
              <a:buSzPts val="2100"/>
              <a:buNone/>
              <a:defRPr b="1" sz="2100">
                <a:solidFill>
                  <a:schemeClr val="accent1"/>
                </a:solidFill>
              </a:defRPr>
            </a:lvl6pPr>
            <a:lvl7pPr lvl="6" rtl="0" algn="ctr">
              <a:lnSpc>
                <a:spcPct val="100000"/>
              </a:lnSpc>
              <a:spcBef>
                <a:spcPts val="0"/>
              </a:spcBef>
              <a:spcAft>
                <a:spcPts val="0"/>
              </a:spcAft>
              <a:buClr>
                <a:schemeClr val="accent1"/>
              </a:buClr>
              <a:buSzPts val="2100"/>
              <a:buNone/>
              <a:defRPr b="1" sz="2100">
                <a:solidFill>
                  <a:schemeClr val="accent1"/>
                </a:solidFill>
              </a:defRPr>
            </a:lvl7pPr>
            <a:lvl8pPr lvl="7" rtl="0" algn="ctr">
              <a:lnSpc>
                <a:spcPct val="100000"/>
              </a:lnSpc>
              <a:spcBef>
                <a:spcPts val="0"/>
              </a:spcBef>
              <a:spcAft>
                <a:spcPts val="0"/>
              </a:spcAft>
              <a:buClr>
                <a:schemeClr val="accent1"/>
              </a:buClr>
              <a:buSzPts val="2100"/>
              <a:buNone/>
              <a:defRPr b="1" sz="2100">
                <a:solidFill>
                  <a:schemeClr val="accent1"/>
                </a:solidFill>
              </a:defRPr>
            </a:lvl8pPr>
            <a:lvl9pPr lvl="8" rtl="0"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None/>
              <a:defRPr sz="12000">
                <a:solidFill>
                  <a:schemeClr val="lt1"/>
                </a:solidFill>
                <a:highlight>
                  <a:schemeClr val="accent1"/>
                </a:highlight>
              </a:defRPr>
            </a:lvl1pPr>
            <a:lvl2pPr lvl="1" rtl="0" algn="ctr">
              <a:spcBef>
                <a:spcPts val="0"/>
              </a:spcBef>
              <a:spcAft>
                <a:spcPts val="0"/>
              </a:spcAft>
              <a:buClr>
                <a:schemeClr val="lt1"/>
              </a:buClr>
              <a:buSzPts val="12000"/>
              <a:buNone/>
              <a:defRPr sz="12000">
                <a:solidFill>
                  <a:schemeClr val="lt1"/>
                </a:solidFill>
                <a:highlight>
                  <a:schemeClr val="accent1"/>
                </a:highlight>
              </a:defRPr>
            </a:lvl2pPr>
            <a:lvl3pPr lvl="2" rtl="0" algn="ctr">
              <a:spcBef>
                <a:spcPts val="0"/>
              </a:spcBef>
              <a:spcAft>
                <a:spcPts val="0"/>
              </a:spcAft>
              <a:buClr>
                <a:schemeClr val="lt1"/>
              </a:buClr>
              <a:buSzPts val="12000"/>
              <a:buNone/>
              <a:defRPr sz="12000">
                <a:solidFill>
                  <a:schemeClr val="lt1"/>
                </a:solidFill>
                <a:highlight>
                  <a:schemeClr val="accent1"/>
                </a:highlight>
              </a:defRPr>
            </a:lvl3pPr>
            <a:lvl4pPr lvl="3" rtl="0" algn="ctr">
              <a:spcBef>
                <a:spcPts val="0"/>
              </a:spcBef>
              <a:spcAft>
                <a:spcPts val="0"/>
              </a:spcAft>
              <a:buClr>
                <a:schemeClr val="lt1"/>
              </a:buClr>
              <a:buSzPts val="12000"/>
              <a:buNone/>
              <a:defRPr sz="12000">
                <a:solidFill>
                  <a:schemeClr val="lt1"/>
                </a:solidFill>
                <a:highlight>
                  <a:schemeClr val="accent1"/>
                </a:highlight>
              </a:defRPr>
            </a:lvl4pPr>
            <a:lvl5pPr lvl="4" rtl="0" algn="ctr">
              <a:spcBef>
                <a:spcPts val="0"/>
              </a:spcBef>
              <a:spcAft>
                <a:spcPts val="0"/>
              </a:spcAft>
              <a:buClr>
                <a:schemeClr val="lt1"/>
              </a:buClr>
              <a:buSzPts val="12000"/>
              <a:buNone/>
              <a:defRPr sz="12000">
                <a:solidFill>
                  <a:schemeClr val="lt1"/>
                </a:solidFill>
                <a:highlight>
                  <a:schemeClr val="accent1"/>
                </a:highlight>
              </a:defRPr>
            </a:lvl5pPr>
            <a:lvl6pPr lvl="5" rtl="0" algn="ctr">
              <a:spcBef>
                <a:spcPts val="0"/>
              </a:spcBef>
              <a:spcAft>
                <a:spcPts val="0"/>
              </a:spcAft>
              <a:buClr>
                <a:schemeClr val="lt1"/>
              </a:buClr>
              <a:buSzPts val="12000"/>
              <a:buNone/>
              <a:defRPr sz="12000">
                <a:solidFill>
                  <a:schemeClr val="lt1"/>
                </a:solidFill>
                <a:highlight>
                  <a:schemeClr val="accent1"/>
                </a:highlight>
              </a:defRPr>
            </a:lvl6pPr>
            <a:lvl7pPr lvl="6" rtl="0" algn="ctr">
              <a:spcBef>
                <a:spcPts val="0"/>
              </a:spcBef>
              <a:spcAft>
                <a:spcPts val="0"/>
              </a:spcAft>
              <a:buClr>
                <a:schemeClr val="lt1"/>
              </a:buClr>
              <a:buSzPts val="12000"/>
              <a:buNone/>
              <a:defRPr sz="12000">
                <a:solidFill>
                  <a:schemeClr val="lt1"/>
                </a:solidFill>
                <a:highlight>
                  <a:schemeClr val="accent1"/>
                </a:highlight>
              </a:defRPr>
            </a:lvl7pPr>
            <a:lvl8pPr lvl="7" rtl="0" algn="ctr">
              <a:spcBef>
                <a:spcPts val="0"/>
              </a:spcBef>
              <a:spcAft>
                <a:spcPts val="0"/>
              </a:spcAft>
              <a:buClr>
                <a:schemeClr val="lt1"/>
              </a:buClr>
              <a:buSzPts val="12000"/>
              <a:buNone/>
              <a:defRPr sz="12000">
                <a:solidFill>
                  <a:schemeClr val="lt1"/>
                </a:solidFill>
                <a:highlight>
                  <a:schemeClr val="accent1"/>
                </a:highlight>
              </a:defRPr>
            </a:lvl8pPr>
            <a:lvl9pPr lvl="8" rtl="0"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rtl="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rtl="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rtl="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rtl="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rtl="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rtl="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rtl="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rtl="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highlight>
                  <a:schemeClr val="dk1"/>
                </a:highlight>
              </a:defRPr>
            </a:lvl1pPr>
            <a:lvl2pPr lvl="1" rtl="0">
              <a:spcBef>
                <a:spcPts val="0"/>
              </a:spcBef>
              <a:spcAft>
                <a:spcPts val="0"/>
              </a:spcAft>
              <a:buSzPts val="3000"/>
              <a:buNone/>
              <a:defRPr sz="3000">
                <a:highlight>
                  <a:schemeClr val="dk1"/>
                </a:highlight>
              </a:defRPr>
            </a:lvl2pPr>
            <a:lvl3pPr lvl="2" rtl="0">
              <a:spcBef>
                <a:spcPts val="0"/>
              </a:spcBef>
              <a:spcAft>
                <a:spcPts val="0"/>
              </a:spcAft>
              <a:buSzPts val="3000"/>
              <a:buNone/>
              <a:defRPr sz="3000">
                <a:highlight>
                  <a:schemeClr val="dk1"/>
                </a:highlight>
              </a:defRPr>
            </a:lvl3pPr>
            <a:lvl4pPr lvl="3" rtl="0">
              <a:spcBef>
                <a:spcPts val="0"/>
              </a:spcBef>
              <a:spcAft>
                <a:spcPts val="0"/>
              </a:spcAft>
              <a:buSzPts val="3000"/>
              <a:buNone/>
              <a:defRPr sz="3000">
                <a:highlight>
                  <a:schemeClr val="dk1"/>
                </a:highlight>
              </a:defRPr>
            </a:lvl4pPr>
            <a:lvl5pPr lvl="4" rtl="0">
              <a:spcBef>
                <a:spcPts val="0"/>
              </a:spcBef>
              <a:spcAft>
                <a:spcPts val="0"/>
              </a:spcAft>
              <a:buSzPts val="3000"/>
              <a:buNone/>
              <a:defRPr sz="3000">
                <a:highlight>
                  <a:schemeClr val="dk1"/>
                </a:highlight>
              </a:defRPr>
            </a:lvl5pPr>
            <a:lvl6pPr lvl="5" rtl="0">
              <a:spcBef>
                <a:spcPts val="0"/>
              </a:spcBef>
              <a:spcAft>
                <a:spcPts val="0"/>
              </a:spcAft>
              <a:buSzPts val="3000"/>
              <a:buNone/>
              <a:defRPr sz="3000">
                <a:highlight>
                  <a:schemeClr val="dk1"/>
                </a:highlight>
              </a:defRPr>
            </a:lvl6pPr>
            <a:lvl7pPr lvl="6" rtl="0">
              <a:spcBef>
                <a:spcPts val="0"/>
              </a:spcBef>
              <a:spcAft>
                <a:spcPts val="0"/>
              </a:spcAft>
              <a:buSzPts val="3000"/>
              <a:buNone/>
              <a:defRPr sz="3000">
                <a:highlight>
                  <a:schemeClr val="dk1"/>
                </a:highlight>
              </a:defRPr>
            </a:lvl7pPr>
            <a:lvl8pPr lvl="7" rtl="0">
              <a:spcBef>
                <a:spcPts val="0"/>
              </a:spcBef>
              <a:spcAft>
                <a:spcPts val="0"/>
              </a:spcAft>
              <a:buSzPts val="3000"/>
              <a:buNone/>
              <a:defRPr sz="3000">
                <a:highlight>
                  <a:schemeClr val="dk1"/>
                </a:highlight>
              </a:defRPr>
            </a:lvl8pPr>
            <a:lvl9pPr lvl="8" rtl="0">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400"/>
              <a:buNone/>
              <a:defRPr sz="5400"/>
            </a:lvl1pPr>
            <a:lvl2pPr lvl="1" rtl="0" algn="ctr">
              <a:spcBef>
                <a:spcPts val="0"/>
              </a:spcBef>
              <a:spcAft>
                <a:spcPts val="0"/>
              </a:spcAft>
              <a:buSzPts val="5400"/>
              <a:buNone/>
              <a:defRPr sz="5400"/>
            </a:lvl2pPr>
            <a:lvl3pPr lvl="2" rtl="0" algn="ctr">
              <a:spcBef>
                <a:spcPts val="0"/>
              </a:spcBef>
              <a:spcAft>
                <a:spcPts val="0"/>
              </a:spcAft>
              <a:buSzPts val="5400"/>
              <a:buNone/>
              <a:defRPr sz="5400"/>
            </a:lvl3pPr>
            <a:lvl4pPr lvl="3" rtl="0" algn="ctr">
              <a:spcBef>
                <a:spcPts val="0"/>
              </a:spcBef>
              <a:spcAft>
                <a:spcPts val="0"/>
              </a:spcAft>
              <a:buSzPts val="5400"/>
              <a:buNone/>
              <a:defRPr sz="5400"/>
            </a:lvl4pPr>
            <a:lvl5pPr lvl="4" rtl="0" algn="ctr">
              <a:spcBef>
                <a:spcPts val="0"/>
              </a:spcBef>
              <a:spcAft>
                <a:spcPts val="0"/>
              </a:spcAft>
              <a:buSzPts val="5400"/>
              <a:buNone/>
              <a:defRPr sz="5400"/>
            </a:lvl5pPr>
            <a:lvl6pPr lvl="5" rtl="0" algn="ctr">
              <a:spcBef>
                <a:spcPts val="0"/>
              </a:spcBef>
              <a:spcAft>
                <a:spcPts val="0"/>
              </a:spcAft>
              <a:buSzPts val="5400"/>
              <a:buNone/>
              <a:defRPr sz="5400"/>
            </a:lvl6pPr>
            <a:lvl7pPr lvl="6" rtl="0" algn="ctr">
              <a:spcBef>
                <a:spcPts val="0"/>
              </a:spcBef>
              <a:spcAft>
                <a:spcPts val="0"/>
              </a:spcAft>
              <a:buSzPts val="5400"/>
              <a:buNone/>
              <a:defRPr sz="5400"/>
            </a:lvl7pPr>
            <a:lvl8pPr lvl="7" rtl="0" algn="ctr">
              <a:spcBef>
                <a:spcPts val="0"/>
              </a:spcBef>
              <a:spcAft>
                <a:spcPts val="0"/>
              </a:spcAft>
              <a:buSzPts val="5400"/>
              <a:buNone/>
              <a:defRPr sz="5400"/>
            </a:lvl8pPr>
            <a:lvl9pPr lvl="8" rtl="0"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accent1"/>
              </a:buClr>
              <a:buSzPts val="1800"/>
              <a:buChar char="●"/>
              <a:defRPr>
                <a:solidFill>
                  <a:schemeClr val="accent1"/>
                </a:solidFill>
                <a:highlight>
                  <a:schemeClr val="lt1"/>
                </a:highlight>
              </a:defRPr>
            </a:lvl1pPr>
            <a:lvl2pPr indent="-317500" lvl="1" marL="914400" rtl="0">
              <a:spcBef>
                <a:spcPts val="1600"/>
              </a:spcBef>
              <a:spcAft>
                <a:spcPts val="0"/>
              </a:spcAft>
              <a:buClr>
                <a:schemeClr val="accent1"/>
              </a:buClr>
              <a:buSzPts val="1400"/>
              <a:buChar char="○"/>
              <a:defRPr>
                <a:solidFill>
                  <a:schemeClr val="accent1"/>
                </a:solidFill>
                <a:highlight>
                  <a:schemeClr val="lt1"/>
                </a:highlight>
              </a:defRPr>
            </a:lvl2pPr>
            <a:lvl3pPr indent="-317500" lvl="2" marL="1371600" rtl="0">
              <a:spcBef>
                <a:spcPts val="1600"/>
              </a:spcBef>
              <a:spcAft>
                <a:spcPts val="0"/>
              </a:spcAft>
              <a:buClr>
                <a:schemeClr val="accent1"/>
              </a:buClr>
              <a:buSzPts val="1400"/>
              <a:buChar char="■"/>
              <a:defRPr>
                <a:solidFill>
                  <a:schemeClr val="accent1"/>
                </a:solidFill>
                <a:highlight>
                  <a:schemeClr val="lt1"/>
                </a:highlight>
              </a:defRPr>
            </a:lvl3pPr>
            <a:lvl4pPr indent="-317500" lvl="3" marL="1828800" rtl="0">
              <a:spcBef>
                <a:spcPts val="1600"/>
              </a:spcBef>
              <a:spcAft>
                <a:spcPts val="0"/>
              </a:spcAft>
              <a:buClr>
                <a:schemeClr val="accent1"/>
              </a:buClr>
              <a:buSzPts val="1400"/>
              <a:buChar char="●"/>
              <a:defRPr>
                <a:solidFill>
                  <a:schemeClr val="accent1"/>
                </a:solidFill>
                <a:highlight>
                  <a:schemeClr val="lt1"/>
                </a:highlight>
              </a:defRPr>
            </a:lvl4pPr>
            <a:lvl5pPr indent="-317500" lvl="4" marL="2286000" rtl="0">
              <a:spcBef>
                <a:spcPts val="1600"/>
              </a:spcBef>
              <a:spcAft>
                <a:spcPts val="0"/>
              </a:spcAft>
              <a:buClr>
                <a:schemeClr val="accent1"/>
              </a:buClr>
              <a:buSzPts val="1400"/>
              <a:buChar char="○"/>
              <a:defRPr>
                <a:solidFill>
                  <a:schemeClr val="accent1"/>
                </a:solidFill>
                <a:highlight>
                  <a:schemeClr val="lt1"/>
                </a:highlight>
              </a:defRPr>
            </a:lvl5pPr>
            <a:lvl6pPr indent="-317500" lvl="5" marL="2743200" rtl="0">
              <a:spcBef>
                <a:spcPts val="1600"/>
              </a:spcBef>
              <a:spcAft>
                <a:spcPts val="0"/>
              </a:spcAft>
              <a:buClr>
                <a:schemeClr val="accent1"/>
              </a:buClr>
              <a:buSzPts val="1400"/>
              <a:buChar char="■"/>
              <a:defRPr>
                <a:solidFill>
                  <a:schemeClr val="accent1"/>
                </a:solidFill>
                <a:highlight>
                  <a:schemeClr val="lt1"/>
                </a:highlight>
              </a:defRPr>
            </a:lvl6pPr>
            <a:lvl7pPr indent="-317500" lvl="6" marL="3200400" rtl="0">
              <a:spcBef>
                <a:spcPts val="1600"/>
              </a:spcBef>
              <a:spcAft>
                <a:spcPts val="0"/>
              </a:spcAft>
              <a:buClr>
                <a:schemeClr val="accent1"/>
              </a:buClr>
              <a:buSzPts val="1400"/>
              <a:buChar char="●"/>
              <a:defRPr>
                <a:solidFill>
                  <a:schemeClr val="accent1"/>
                </a:solidFill>
                <a:highlight>
                  <a:schemeClr val="lt1"/>
                </a:highlight>
              </a:defRPr>
            </a:lvl7pPr>
            <a:lvl8pPr indent="-317500" lvl="7" marL="3657600" rtl="0">
              <a:spcBef>
                <a:spcPts val="1600"/>
              </a:spcBef>
              <a:spcAft>
                <a:spcPts val="0"/>
              </a:spcAft>
              <a:buClr>
                <a:schemeClr val="accent1"/>
              </a:buClr>
              <a:buSzPts val="1400"/>
              <a:buChar char="○"/>
              <a:defRPr>
                <a:solidFill>
                  <a:schemeClr val="accent1"/>
                </a:solidFill>
                <a:highlight>
                  <a:schemeClr val="lt1"/>
                </a:highlight>
              </a:defRPr>
            </a:lvl8pPr>
            <a:lvl9pPr indent="-317500" lvl="8" marL="4114800" rtl="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rt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rtl="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Source Code Pro"/>
                <a:ea typeface="Source Code Pro"/>
                <a:cs typeface="Source Code Pro"/>
                <a:sym typeface="Source Code Pro"/>
              </a:defRPr>
            </a:lvl1pPr>
            <a:lvl2pPr lvl="1" rtl="0" algn="r">
              <a:buNone/>
              <a:defRPr sz="1000">
                <a:solidFill>
                  <a:schemeClr val="accent1"/>
                </a:solidFill>
                <a:latin typeface="Source Code Pro"/>
                <a:ea typeface="Source Code Pro"/>
                <a:cs typeface="Source Code Pro"/>
                <a:sym typeface="Source Code Pro"/>
              </a:defRPr>
            </a:lvl2pPr>
            <a:lvl3pPr lvl="2" rtl="0" algn="r">
              <a:buNone/>
              <a:defRPr sz="1000">
                <a:solidFill>
                  <a:schemeClr val="accent1"/>
                </a:solidFill>
                <a:latin typeface="Source Code Pro"/>
                <a:ea typeface="Source Code Pro"/>
                <a:cs typeface="Source Code Pro"/>
                <a:sym typeface="Source Code Pro"/>
              </a:defRPr>
            </a:lvl3pPr>
            <a:lvl4pPr lvl="3" rtl="0" algn="r">
              <a:buNone/>
              <a:defRPr sz="1000">
                <a:solidFill>
                  <a:schemeClr val="accent1"/>
                </a:solidFill>
                <a:latin typeface="Source Code Pro"/>
                <a:ea typeface="Source Code Pro"/>
                <a:cs typeface="Source Code Pro"/>
                <a:sym typeface="Source Code Pro"/>
              </a:defRPr>
            </a:lvl4pPr>
            <a:lvl5pPr lvl="4" rtl="0" algn="r">
              <a:buNone/>
              <a:defRPr sz="1000">
                <a:solidFill>
                  <a:schemeClr val="accent1"/>
                </a:solidFill>
                <a:latin typeface="Source Code Pro"/>
                <a:ea typeface="Source Code Pro"/>
                <a:cs typeface="Source Code Pro"/>
                <a:sym typeface="Source Code Pro"/>
              </a:defRPr>
            </a:lvl5pPr>
            <a:lvl6pPr lvl="5" rtl="0" algn="r">
              <a:buNone/>
              <a:defRPr sz="1000">
                <a:solidFill>
                  <a:schemeClr val="accent1"/>
                </a:solidFill>
                <a:latin typeface="Source Code Pro"/>
                <a:ea typeface="Source Code Pro"/>
                <a:cs typeface="Source Code Pro"/>
                <a:sym typeface="Source Code Pro"/>
              </a:defRPr>
            </a:lvl6pPr>
            <a:lvl7pPr lvl="6" rtl="0" algn="r">
              <a:buNone/>
              <a:defRPr sz="1000">
                <a:solidFill>
                  <a:schemeClr val="accent1"/>
                </a:solidFill>
                <a:latin typeface="Source Code Pro"/>
                <a:ea typeface="Source Code Pro"/>
                <a:cs typeface="Source Code Pro"/>
                <a:sym typeface="Source Code Pro"/>
              </a:defRPr>
            </a:lvl7pPr>
            <a:lvl8pPr lvl="7" rtl="0" algn="r">
              <a:buNone/>
              <a:defRPr sz="1000">
                <a:solidFill>
                  <a:schemeClr val="accent1"/>
                </a:solidFill>
                <a:latin typeface="Source Code Pro"/>
                <a:ea typeface="Source Code Pro"/>
                <a:cs typeface="Source Code Pro"/>
                <a:sym typeface="Source Code Pro"/>
              </a:defRPr>
            </a:lvl8pPr>
            <a:lvl9pPr lvl="8" rtl="0"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3.png"/><Relationship Id="rId10" Type="http://schemas.openxmlformats.org/officeDocument/2006/relationships/hyperlink" Target="https://www.kaggle.com/rhammell/ships-in-satellite-imagery/version/1" TargetMode="External"/><Relationship Id="rId9" Type="http://schemas.openxmlformats.org/officeDocument/2006/relationships/hyperlink" Target="https://bugguide.net/node/view/15740" TargetMode="External"/><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6.png"/><Relationship Id="rId8" Type="http://schemas.openxmlformats.org/officeDocument/2006/relationships/hyperlink" Target="https://www.ipmimages.or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hyperlink" Target="https://www.researchgate.net/publication/271305520" TargetMode="External"/><Relationship Id="rId4" Type="http://schemas.openxmlformats.org/officeDocument/2006/relationships/hyperlink" Target="https://ieeexplore.ieee.org/document/8365226" TargetMode="External"/><Relationship Id="rId5" Type="http://schemas.openxmlformats.org/officeDocument/2006/relationships/hyperlink" Target="https://www.researchgate.net/publication/282119578_Early_Pest_Detection_from_Crop_using_Image_Processing_and_Computational_Intelligenc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13"/>
          <p:cNvSpPr txBox="1"/>
          <p:nvPr>
            <p:ph type="title"/>
          </p:nvPr>
        </p:nvSpPr>
        <p:spPr>
          <a:xfrm>
            <a:off x="2802750" y="802500"/>
            <a:ext cx="3240000" cy="325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Pest detection</a:t>
            </a:r>
            <a:endParaRPr/>
          </a:p>
          <a:p>
            <a:pPr indent="0" lvl="0" marL="0" rtl="0" algn="ctr">
              <a:spcBef>
                <a:spcPts val="0"/>
              </a:spcBef>
              <a:spcAft>
                <a:spcPts val="0"/>
              </a:spcAft>
              <a:buNone/>
            </a:pPr>
            <a:r>
              <a:rPr lang="en-GB"/>
              <a:t>Using</a:t>
            </a:r>
            <a:endParaRPr/>
          </a:p>
          <a:p>
            <a:pPr indent="0" lvl="0" marL="0" rtl="0" algn="ctr">
              <a:spcBef>
                <a:spcPts val="0"/>
              </a:spcBef>
              <a:spcAft>
                <a:spcPts val="0"/>
              </a:spcAft>
              <a:buNone/>
            </a:pPr>
            <a:r>
              <a:rPr lang="en-GB"/>
              <a:t>Digital image</a:t>
            </a:r>
            <a:endParaRPr/>
          </a:p>
          <a:p>
            <a:pPr indent="0" lvl="0" marL="0" rtl="0" algn="ctr">
              <a:spcBef>
                <a:spcPts val="0"/>
              </a:spcBef>
              <a:spcAft>
                <a:spcPts val="0"/>
              </a:spcAft>
              <a:buNone/>
            </a:pPr>
            <a:r>
              <a:rPr lang="en-GB"/>
              <a:t>Processing</a:t>
            </a:r>
            <a:endParaRPr/>
          </a:p>
        </p:txBody>
      </p:sp>
      <p:sp>
        <p:nvSpPr>
          <p:cNvPr id="57" name="Google Shape;57;p13"/>
          <p:cNvSpPr txBox="1"/>
          <p:nvPr>
            <p:ph idx="4294967295" type="body"/>
          </p:nvPr>
        </p:nvSpPr>
        <p:spPr>
          <a:xfrm>
            <a:off x="5733900" y="4257525"/>
            <a:ext cx="3410100" cy="1599900"/>
          </a:xfrm>
          <a:prstGeom prst="rect">
            <a:avLst/>
          </a:prstGeom>
          <a:noFill/>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b="1" lang="en-GB" sz="1400">
                <a:solidFill>
                  <a:schemeClr val="lt1"/>
                </a:solidFill>
                <a:latin typeface="Comfortaa"/>
                <a:ea typeface="Comfortaa"/>
                <a:cs typeface="Comfortaa"/>
                <a:sym typeface="Comfortaa"/>
              </a:rPr>
              <a:t>Aman Gupta - 1MS17IS015</a:t>
            </a:r>
            <a:endParaRPr b="1" sz="1400">
              <a:solidFill>
                <a:schemeClr val="lt1"/>
              </a:solidFill>
              <a:latin typeface="Comfortaa"/>
              <a:ea typeface="Comfortaa"/>
              <a:cs typeface="Comfortaa"/>
              <a:sym typeface="Comfortaa"/>
            </a:endParaRPr>
          </a:p>
          <a:p>
            <a:pPr indent="0" lvl="0" marL="0" rtl="0" algn="r">
              <a:lnSpc>
                <a:spcPct val="115000"/>
              </a:lnSpc>
              <a:spcBef>
                <a:spcPts val="0"/>
              </a:spcBef>
              <a:spcAft>
                <a:spcPts val="0"/>
              </a:spcAft>
              <a:buNone/>
            </a:pPr>
            <a:r>
              <a:rPr b="1" lang="en-GB" sz="1400">
                <a:solidFill>
                  <a:schemeClr val="lt1"/>
                </a:solidFill>
                <a:latin typeface="Comfortaa"/>
                <a:ea typeface="Comfortaa"/>
                <a:cs typeface="Comfortaa"/>
                <a:sym typeface="Comfortaa"/>
              </a:rPr>
              <a:t>Ayush Ujjwal - </a:t>
            </a:r>
            <a:r>
              <a:rPr b="1" lang="en-GB" sz="1400">
                <a:solidFill>
                  <a:schemeClr val="lt1"/>
                </a:solidFill>
                <a:latin typeface="Comfortaa"/>
                <a:ea typeface="Comfortaa"/>
                <a:cs typeface="Comfortaa"/>
                <a:sym typeface="Comfortaa"/>
              </a:rPr>
              <a:t>1MS17IS033</a:t>
            </a:r>
            <a:endParaRPr b="1" sz="1400">
              <a:solidFill>
                <a:schemeClr val="lt1"/>
              </a:solidFill>
              <a:latin typeface="Comfortaa"/>
              <a:ea typeface="Comfortaa"/>
              <a:cs typeface="Comfortaa"/>
              <a:sym typeface="Comfortaa"/>
            </a:endParaRPr>
          </a:p>
          <a:p>
            <a:pPr indent="0" lvl="0" marL="0" rtl="0" algn="r">
              <a:lnSpc>
                <a:spcPct val="115000"/>
              </a:lnSpc>
              <a:spcBef>
                <a:spcPts val="0"/>
              </a:spcBef>
              <a:spcAft>
                <a:spcPts val="0"/>
              </a:spcAft>
              <a:buNone/>
            </a:pPr>
            <a:r>
              <a:rPr b="1" lang="en-GB" sz="1400">
                <a:solidFill>
                  <a:schemeClr val="lt1"/>
                </a:solidFill>
                <a:latin typeface="Comfortaa"/>
                <a:ea typeface="Comfortaa"/>
                <a:cs typeface="Comfortaa"/>
                <a:sym typeface="Comfortaa"/>
              </a:rPr>
              <a:t>R Anurag Pillai - 1MS17IS145</a:t>
            </a:r>
            <a:endParaRPr b="1" sz="1400">
              <a:solidFill>
                <a:schemeClr val="lt1"/>
              </a:solidFill>
              <a:latin typeface="Comfortaa"/>
              <a:ea typeface="Comfortaa"/>
              <a:cs typeface="Comfortaa"/>
              <a:sym typeface="Comforta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22"/>
          <p:cNvSpPr txBox="1"/>
          <p:nvPr>
            <p:ph type="ctrTitle"/>
          </p:nvPr>
        </p:nvSpPr>
        <p:spPr>
          <a:xfrm>
            <a:off x="311700" y="3598200"/>
            <a:ext cx="8520600" cy="1545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000000"/>
                </a:solidFill>
                <a:latin typeface="Roboto Mono"/>
                <a:ea typeface="Roboto Mono"/>
                <a:cs typeface="Roboto Mono"/>
                <a:sym typeface="Roboto Mono"/>
              </a:rPr>
              <a:t>Thank You</a:t>
            </a:r>
            <a:endParaRPr>
              <a:solidFill>
                <a:srgbClr val="000000"/>
              </a:solidFill>
              <a:latin typeface="Roboto Mono"/>
              <a:ea typeface="Roboto Mono"/>
              <a:cs typeface="Roboto Mono"/>
              <a:sym typeface="Roboto Mono"/>
            </a:endParaRPr>
          </a:p>
        </p:txBody>
      </p:sp>
      <p:pic>
        <p:nvPicPr>
          <p:cNvPr id="148" name="Google Shape;148;p22"/>
          <p:cNvPicPr preferRelativeResize="0"/>
          <p:nvPr/>
        </p:nvPicPr>
        <p:blipFill>
          <a:blip r:embed="rId3">
            <a:alphaModFix/>
          </a:blip>
          <a:stretch>
            <a:fillRect/>
          </a:stretch>
        </p:blipFill>
        <p:spPr>
          <a:xfrm>
            <a:off x="942650" y="227300"/>
            <a:ext cx="7694749" cy="3045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311700" y="555600"/>
            <a:ext cx="38616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2400">
                <a:solidFill>
                  <a:srgbClr val="351C75"/>
                </a:solidFill>
                <a:latin typeface="Montserrat"/>
                <a:ea typeface="Montserrat"/>
                <a:cs typeface="Montserrat"/>
                <a:sym typeface="Montserrat"/>
              </a:rPr>
              <a:t>Hardware</a:t>
            </a:r>
            <a:r>
              <a:rPr lang="en-GB" sz="2400">
                <a:solidFill>
                  <a:srgbClr val="351C75"/>
                </a:solidFill>
                <a:latin typeface="Montserrat"/>
                <a:ea typeface="Montserrat"/>
                <a:cs typeface="Montserrat"/>
                <a:sym typeface="Montserrat"/>
              </a:rPr>
              <a:t> Details</a:t>
            </a:r>
            <a:endParaRPr sz="2400">
              <a:solidFill>
                <a:srgbClr val="351C75"/>
              </a:solidFill>
              <a:latin typeface="Montserrat"/>
              <a:ea typeface="Montserrat"/>
              <a:cs typeface="Montserrat"/>
              <a:sym typeface="Montserrat"/>
            </a:endParaRPr>
          </a:p>
        </p:txBody>
      </p:sp>
      <p:sp>
        <p:nvSpPr>
          <p:cNvPr id="154" name="Google Shape;154;p23"/>
          <p:cNvSpPr txBox="1"/>
          <p:nvPr>
            <p:ph idx="1" type="body"/>
          </p:nvPr>
        </p:nvSpPr>
        <p:spPr>
          <a:xfrm>
            <a:off x="311700" y="1389600"/>
            <a:ext cx="8084100" cy="3179400"/>
          </a:xfrm>
          <a:prstGeom prst="rect">
            <a:avLst/>
          </a:prstGeom>
          <a:noFill/>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Char char="●"/>
            </a:pPr>
            <a:r>
              <a:rPr b="1" lang="en-GB" sz="1800">
                <a:solidFill>
                  <a:srgbClr val="000000"/>
                </a:solidFill>
                <a:latin typeface="Comfortaa"/>
                <a:ea typeface="Comfortaa"/>
                <a:cs typeface="Comfortaa"/>
                <a:sym typeface="Comfortaa"/>
              </a:rPr>
              <a:t>IP Camera module</a:t>
            </a:r>
            <a:r>
              <a:rPr lang="en-GB" sz="1800">
                <a:solidFill>
                  <a:srgbClr val="000000"/>
                </a:solidFill>
                <a:latin typeface="Comfortaa"/>
                <a:ea typeface="Comfortaa"/>
                <a:cs typeface="Comfortaa"/>
                <a:sym typeface="Comfortaa"/>
              </a:rPr>
              <a:t> : To capture and transfer the image 	</a:t>
            </a:r>
            <a:endParaRPr sz="1800">
              <a:solidFill>
                <a:srgbClr val="000000"/>
              </a:solidFill>
              <a:latin typeface="Comfortaa"/>
              <a:ea typeface="Comfortaa"/>
              <a:cs typeface="Comfortaa"/>
              <a:sym typeface="Comfortaa"/>
            </a:endParaRPr>
          </a:p>
          <a:p>
            <a:pPr indent="-342900" lvl="0" marL="457200" rtl="0" algn="l">
              <a:lnSpc>
                <a:spcPct val="115000"/>
              </a:lnSpc>
              <a:spcBef>
                <a:spcPts val="0"/>
              </a:spcBef>
              <a:spcAft>
                <a:spcPts val="0"/>
              </a:spcAft>
              <a:buClr>
                <a:srgbClr val="000000"/>
              </a:buClr>
              <a:buSzPts val="1800"/>
              <a:buFont typeface="Arial"/>
              <a:buChar char="●"/>
            </a:pPr>
            <a:r>
              <a:rPr b="1" lang="en-GB" sz="1800">
                <a:solidFill>
                  <a:srgbClr val="000000"/>
                </a:solidFill>
                <a:latin typeface="Comfortaa"/>
                <a:ea typeface="Comfortaa"/>
                <a:cs typeface="Comfortaa"/>
                <a:sym typeface="Comfortaa"/>
              </a:rPr>
              <a:t>Arduino</a:t>
            </a:r>
            <a:r>
              <a:rPr lang="en-GB" sz="1800">
                <a:solidFill>
                  <a:srgbClr val="000000"/>
                </a:solidFill>
                <a:latin typeface="Comfortaa"/>
                <a:ea typeface="Comfortaa"/>
                <a:cs typeface="Comfortaa"/>
                <a:sym typeface="Comfortaa"/>
              </a:rPr>
              <a:t> : A microcontroller which will do the following functions: hover, obstacle sensing and path determination</a:t>
            </a:r>
            <a:endParaRPr sz="1800">
              <a:solidFill>
                <a:srgbClr val="000000"/>
              </a:solidFill>
              <a:latin typeface="Comfortaa"/>
              <a:ea typeface="Comfortaa"/>
              <a:cs typeface="Comfortaa"/>
              <a:sym typeface="Comfortaa"/>
            </a:endParaRPr>
          </a:p>
          <a:p>
            <a:pPr indent="-342900" lvl="0" marL="457200" rtl="0" algn="l">
              <a:lnSpc>
                <a:spcPct val="115000"/>
              </a:lnSpc>
              <a:spcBef>
                <a:spcPts val="0"/>
              </a:spcBef>
              <a:spcAft>
                <a:spcPts val="0"/>
              </a:spcAft>
              <a:buClr>
                <a:srgbClr val="000000"/>
              </a:buClr>
              <a:buSzPts val="1800"/>
              <a:buFont typeface="Arial"/>
              <a:buChar char="●"/>
            </a:pPr>
            <a:r>
              <a:rPr b="1" lang="en-GB" sz="1800">
                <a:solidFill>
                  <a:srgbClr val="000000"/>
                </a:solidFill>
                <a:latin typeface="Comfortaa"/>
                <a:ea typeface="Comfortaa"/>
                <a:cs typeface="Comfortaa"/>
                <a:sym typeface="Comfortaa"/>
              </a:rPr>
              <a:t>SD 	Card </a:t>
            </a:r>
            <a:r>
              <a:rPr lang="en-GB" sz="1800">
                <a:solidFill>
                  <a:srgbClr val="000000"/>
                </a:solidFill>
                <a:latin typeface="Comfortaa"/>
                <a:ea typeface="Comfortaa"/>
                <a:cs typeface="Comfortaa"/>
                <a:sym typeface="Comfortaa"/>
              </a:rPr>
              <a:t>: to save the captured images and further can be inserted in </a:t>
            </a:r>
            <a:r>
              <a:rPr lang="en-GB" sz="1800">
                <a:solidFill>
                  <a:srgbClr val="000000"/>
                </a:solidFill>
                <a:latin typeface="Comfortaa"/>
                <a:ea typeface="Comfortaa"/>
                <a:cs typeface="Comfortaa"/>
                <a:sym typeface="Comfortaa"/>
              </a:rPr>
              <a:t>a</a:t>
            </a:r>
            <a:r>
              <a:rPr lang="en-GB" sz="1800">
                <a:solidFill>
                  <a:srgbClr val="000000"/>
                </a:solidFill>
                <a:latin typeface="Comfortaa"/>
                <a:ea typeface="Comfortaa"/>
                <a:cs typeface="Comfortaa"/>
                <a:sym typeface="Comfortaa"/>
              </a:rPr>
              <a:t> mobile or a lapto</a:t>
            </a:r>
            <a:r>
              <a:rPr lang="en-GB" sz="1800">
                <a:solidFill>
                  <a:srgbClr val="000000"/>
                </a:solidFill>
                <a:latin typeface="Comfortaa"/>
                <a:ea typeface="Comfortaa"/>
                <a:cs typeface="Comfortaa"/>
                <a:sym typeface="Comfortaa"/>
              </a:rPr>
              <a:t>p</a:t>
            </a:r>
            <a:endParaRPr sz="1800">
              <a:solidFill>
                <a:srgbClr val="000000"/>
              </a:solidFill>
              <a:latin typeface="Comfortaa"/>
              <a:ea typeface="Comfortaa"/>
              <a:cs typeface="Comfortaa"/>
              <a:sym typeface="Comfortaa"/>
            </a:endParaRPr>
          </a:p>
          <a:p>
            <a:pPr indent="-342900" lvl="0" marL="457200" rtl="0" algn="l">
              <a:lnSpc>
                <a:spcPct val="115000"/>
              </a:lnSpc>
              <a:spcBef>
                <a:spcPts val="0"/>
              </a:spcBef>
              <a:spcAft>
                <a:spcPts val="0"/>
              </a:spcAft>
              <a:buClr>
                <a:srgbClr val="000000"/>
              </a:buClr>
              <a:buSzPts val="1800"/>
              <a:buFont typeface="Arial"/>
              <a:buChar char="●"/>
            </a:pPr>
            <a:r>
              <a:rPr b="1" lang="en-GB" sz="1800">
                <a:solidFill>
                  <a:srgbClr val="000000"/>
                </a:solidFill>
                <a:latin typeface="Comfortaa"/>
                <a:ea typeface="Comfortaa"/>
                <a:cs typeface="Comfortaa"/>
                <a:sym typeface="Comfortaa"/>
              </a:rPr>
              <a:t>Brushless Motors,Propeller Set</a:t>
            </a:r>
            <a:r>
              <a:rPr lang="en-GB" sz="1800">
                <a:solidFill>
                  <a:srgbClr val="000000"/>
                </a:solidFill>
                <a:latin typeface="Comfortaa"/>
                <a:ea typeface="Comfortaa"/>
                <a:cs typeface="Comfortaa"/>
                <a:sym typeface="Comfortaa"/>
              </a:rPr>
              <a:t> : Flying the drone 	</a:t>
            </a:r>
            <a:endParaRPr sz="1800">
              <a:solidFill>
                <a:srgbClr val="000000"/>
              </a:solidFill>
              <a:latin typeface="Comfortaa"/>
              <a:ea typeface="Comfortaa"/>
              <a:cs typeface="Comfortaa"/>
              <a:sym typeface="Comfortaa"/>
            </a:endParaRPr>
          </a:p>
          <a:p>
            <a:pPr indent="-342900" lvl="0" marL="457200" rtl="0" algn="l">
              <a:lnSpc>
                <a:spcPct val="115000"/>
              </a:lnSpc>
              <a:spcBef>
                <a:spcPts val="0"/>
              </a:spcBef>
              <a:spcAft>
                <a:spcPts val="0"/>
              </a:spcAft>
              <a:buClr>
                <a:srgbClr val="000000"/>
              </a:buClr>
              <a:buSzPts val="1800"/>
              <a:buFont typeface="Arial"/>
              <a:buChar char="●"/>
            </a:pPr>
            <a:r>
              <a:rPr b="1" lang="en-GB" sz="1800">
                <a:solidFill>
                  <a:srgbClr val="000000"/>
                </a:solidFill>
                <a:latin typeface="Comfortaa"/>
                <a:ea typeface="Comfortaa"/>
                <a:cs typeface="Comfortaa"/>
                <a:sym typeface="Comfortaa"/>
              </a:rPr>
              <a:t>Multi-Copter Frame</a:t>
            </a:r>
            <a:r>
              <a:rPr lang="en-GB" sz="1800">
                <a:solidFill>
                  <a:srgbClr val="000000"/>
                </a:solidFill>
                <a:latin typeface="Comfortaa"/>
                <a:ea typeface="Comfortaa"/>
                <a:cs typeface="Comfortaa"/>
                <a:sym typeface="Comfortaa"/>
              </a:rPr>
              <a:t> : A frame for the drone 	</a:t>
            </a:r>
            <a:endParaRPr sz="1800">
              <a:solidFill>
                <a:srgbClr val="000000"/>
              </a:solidFill>
              <a:latin typeface="Comfortaa"/>
              <a:ea typeface="Comfortaa"/>
              <a:cs typeface="Comfortaa"/>
              <a:sym typeface="Comfortaa"/>
            </a:endParaRPr>
          </a:p>
          <a:p>
            <a:pPr indent="-342900" lvl="0" marL="457200" rtl="0" algn="l">
              <a:lnSpc>
                <a:spcPct val="115000"/>
              </a:lnSpc>
              <a:spcBef>
                <a:spcPts val="0"/>
              </a:spcBef>
              <a:spcAft>
                <a:spcPts val="0"/>
              </a:spcAft>
              <a:buClr>
                <a:srgbClr val="000000"/>
              </a:buClr>
              <a:buSzPts val="1800"/>
              <a:buFont typeface="Arial"/>
              <a:buChar char="●"/>
            </a:pPr>
            <a:r>
              <a:rPr b="1" lang="en-GB" sz="1800">
                <a:solidFill>
                  <a:srgbClr val="000000"/>
                </a:solidFill>
                <a:latin typeface="Comfortaa"/>
                <a:ea typeface="Comfortaa"/>
                <a:cs typeface="Comfortaa"/>
                <a:sym typeface="Comfortaa"/>
              </a:rPr>
              <a:t>A laptop/Android mobile</a:t>
            </a:r>
            <a:r>
              <a:rPr lang="en-GB" sz="1800">
                <a:solidFill>
                  <a:srgbClr val="000000"/>
                </a:solidFill>
                <a:latin typeface="Comfortaa"/>
                <a:ea typeface="Comfortaa"/>
                <a:cs typeface="Comfortaa"/>
                <a:sym typeface="Comfortaa"/>
              </a:rPr>
              <a:t> : For report analysis</a:t>
            </a:r>
            <a:endParaRPr sz="1800">
              <a:solidFill>
                <a:srgbClr val="000000"/>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174600"/>
            <a:ext cx="39105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2400">
                <a:solidFill>
                  <a:srgbClr val="000000"/>
                </a:solidFill>
                <a:latin typeface="Montserrat"/>
                <a:ea typeface="Montserrat"/>
                <a:cs typeface="Montserrat"/>
                <a:sym typeface="Montserrat"/>
              </a:rPr>
              <a:t>PROBLEM STATEMENT</a:t>
            </a:r>
            <a:endParaRPr sz="2400">
              <a:solidFill>
                <a:srgbClr val="000000"/>
              </a:solidFill>
              <a:latin typeface="Montserrat"/>
              <a:ea typeface="Montserrat"/>
              <a:cs typeface="Montserrat"/>
              <a:sym typeface="Montserrat"/>
            </a:endParaRPr>
          </a:p>
        </p:txBody>
      </p:sp>
      <p:sp>
        <p:nvSpPr>
          <p:cNvPr id="63" name="Google Shape;63;p14"/>
          <p:cNvSpPr txBox="1"/>
          <p:nvPr>
            <p:ph idx="1" type="body"/>
          </p:nvPr>
        </p:nvSpPr>
        <p:spPr>
          <a:xfrm>
            <a:off x="428000" y="1006500"/>
            <a:ext cx="7846500" cy="1404000"/>
          </a:xfrm>
          <a:prstGeom prst="rect">
            <a:avLst/>
          </a:prstGeom>
          <a:noFill/>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400">
                <a:solidFill>
                  <a:srgbClr val="000000"/>
                </a:solidFill>
                <a:highlight>
                  <a:srgbClr val="FFFFFF"/>
                </a:highlight>
                <a:latin typeface="Comfortaa"/>
                <a:ea typeface="Comfortaa"/>
                <a:cs typeface="Comfortaa"/>
                <a:sym typeface="Comfortaa"/>
              </a:rPr>
              <a:t>Most of the farmers used the traditional pest management methods which is the regular spray program which sometimes kill useful insects that help in eradicating pests.The old methods trap the insect pests and are brought to the laboratory for counting and identifying manually which are used to estimate the pest density.However this process is tedious and time consuming for a crop technician and also lead to low count accuracy and delays in obtaining accurate counts. </a:t>
            </a:r>
            <a:endParaRPr sz="1400">
              <a:latin typeface="Comfortaa"/>
              <a:ea typeface="Comfortaa"/>
              <a:cs typeface="Comfortaa"/>
              <a:sym typeface="Comfortaa"/>
            </a:endParaRPr>
          </a:p>
        </p:txBody>
      </p:sp>
      <p:sp>
        <p:nvSpPr>
          <p:cNvPr id="64" name="Google Shape;64;p14"/>
          <p:cNvSpPr txBox="1"/>
          <p:nvPr>
            <p:ph type="title"/>
          </p:nvPr>
        </p:nvSpPr>
        <p:spPr>
          <a:xfrm>
            <a:off x="311700" y="2547650"/>
            <a:ext cx="46434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2400">
                <a:solidFill>
                  <a:srgbClr val="351C75"/>
                </a:solidFill>
                <a:latin typeface="Montserrat"/>
                <a:ea typeface="Montserrat"/>
                <a:cs typeface="Montserrat"/>
                <a:sym typeface="Montserrat"/>
              </a:rPr>
              <a:t>OBJECTIVE and OUTCOME</a:t>
            </a:r>
            <a:endParaRPr sz="2400">
              <a:solidFill>
                <a:srgbClr val="351C75"/>
              </a:solidFill>
              <a:latin typeface="Montserrat"/>
              <a:ea typeface="Montserrat"/>
              <a:cs typeface="Montserrat"/>
              <a:sym typeface="Montserrat"/>
            </a:endParaRPr>
          </a:p>
        </p:txBody>
      </p:sp>
      <p:sp>
        <p:nvSpPr>
          <p:cNvPr id="65" name="Google Shape;65;p14"/>
          <p:cNvSpPr txBox="1"/>
          <p:nvPr>
            <p:ph idx="1" type="body"/>
          </p:nvPr>
        </p:nvSpPr>
        <p:spPr>
          <a:xfrm>
            <a:off x="428000" y="3446925"/>
            <a:ext cx="7846500" cy="1323000"/>
          </a:xfrm>
          <a:prstGeom prst="rect">
            <a:avLst/>
          </a:prstGeom>
          <a:noFill/>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b="1" lang="en-GB" sz="1400">
                <a:solidFill>
                  <a:srgbClr val="000000"/>
                </a:solidFill>
                <a:highlight>
                  <a:srgbClr val="FFFFFF"/>
                </a:highlight>
                <a:latin typeface="Comfortaa"/>
                <a:ea typeface="Comfortaa"/>
                <a:cs typeface="Comfortaa"/>
                <a:sym typeface="Comfortaa"/>
              </a:rPr>
              <a:t>PEST DETECTION USING IMAGE PROCESSING </a:t>
            </a:r>
            <a:r>
              <a:rPr lang="en-GB" sz="1400">
                <a:solidFill>
                  <a:srgbClr val="000000"/>
                </a:solidFill>
                <a:highlight>
                  <a:srgbClr val="FFFFFF"/>
                </a:highlight>
                <a:latin typeface="Comfortaa"/>
                <a:ea typeface="Comfortaa"/>
                <a:cs typeface="Comfortaa"/>
                <a:sym typeface="Comfortaa"/>
              </a:rPr>
              <a:t> to ensure improved and better farming techniques for farmers. In other words, Image analysis for automated pest detection.</a:t>
            </a:r>
            <a:endParaRPr sz="1400">
              <a:latin typeface="Comfortaa"/>
              <a:ea typeface="Comfortaa"/>
              <a:cs typeface="Comfortaa"/>
              <a:sym typeface="Comforta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graphicFrame>
        <p:nvGraphicFramePr>
          <p:cNvPr id="70" name="Google Shape;70;p15"/>
          <p:cNvGraphicFramePr/>
          <p:nvPr/>
        </p:nvGraphicFramePr>
        <p:xfrm>
          <a:off x="578550" y="910325"/>
          <a:ext cx="3000000" cy="3000000"/>
        </p:xfrm>
        <a:graphic>
          <a:graphicData uri="http://schemas.openxmlformats.org/drawingml/2006/table">
            <a:tbl>
              <a:tblPr>
                <a:noFill/>
                <a:tableStyleId>{73974429-EEA9-4323-A688-FB36EC47D579}</a:tableStyleId>
              </a:tblPr>
              <a:tblGrid>
                <a:gridCol w="1996725"/>
                <a:gridCol w="1996725"/>
                <a:gridCol w="1996725"/>
                <a:gridCol w="1996725"/>
              </a:tblGrid>
              <a:tr h="430525">
                <a:tc>
                  <a:txBody>
                    <a:bodyPr/>
                    <a:lstStyle/>
                    <a:p>
                      <a:pPr indent="0" lvl="0" marL="0" rtl="0" algn="l">
                        <a:spcBef>
                          <a:spcPts val="0"/>
                        </a:spcBef>
                        <a:spcAft>
                          <a:spcPts val="0"/>
                        </a:spcAft>
                        <a:buNone/>
                      </a:pPr>
                      <a:r>
                        <a:rPr b="1" lang="en-GB" sz="1100">
                          <a:latin typeface="Comfortaa"/>
                          <a:ea typeface="Comfortaa"/>
                          <a:cs typeface="Comfortaa"/>
                          <a:sym typeface="Comfortaa"/>
                        </a:rPr>
                        <a:t>Title</a:t>
                      </a:r>
                      <a:endParaRPr b="1" sz="1100">
                        <a:latin typeface="Comfortaa"/>
                        <a:ea typeface="Comfortaa"/>
                        <a:cs typeface="Comfortaa"/>
                        <a:sym typeface="Comfortaa"/>
                      </a:endParaRPr>
                    </a:p>
                  </a:txBody>
                  <a:tcPr marT="91425" marB="91425" marR="91425" marL="91425">
                    <a:lnL cap="flat" cmpd="sng" w="9525">
                      <a:solidFill>
                        <a:srgbClr val="9E9E9E"/>
                      </a:solidFill>
                      <a:prstDash val="lgDash"/>
                      <a:round/>
                      <a:headEnd len="sm" w="sm" type="none"/>
                      <a:tailEnd len="sm" w="sm" type="none"/>
                    </a:lnL>
                    <a:lnR cap="flat" cmpd="sng" w="9525">
                      <a:solidFill>
                        <a:srgbClr val="9E9E9E"/>
                      </a:solidFill>
                      <a:prstDash val="lgDash"/>
                      <a:round/>
                      <a:headEnd len="sm" w="sm" type="none"/>
                      <a:tailEnd len="sm" w="sm" type="none"/>
                    </a:lnR>
                    <a:lnT cap="flat" cmpd="sng" w="9525">
                      <a:solidFill>
                        <a:srgbClr val="9E9E9E"/>
                      </a:solidFill>
                      <a:prstDash val="lgDash"/>
                      <a:round/>
                      <a:headEnd len="sm" w="sm" type="none"/>
                      <a:tailEnd len="sm" w="sm" type="none"/>
                    </a:lnT>
                    <a:lnB cap="flat" cmpd="sng" w="9525">
                      <a:solidFill>
                        <a:srgbClr val="9E9E9E"/>
                      </a:solidFill>
                      <a:prstDash val="lgDash"/>
                      <a:round/>
                      <a:headEnd len="sm" w="sm" type="none"/>
                      <a:tailEnd len="sm" w="sm" type="none"/>
                    </a:lnB>
                  </a:tcPr>
                </a:tc>
                <a:tc>
                  <a:txBody>
                    <a:bodyPr/>
                    <a:lstStyle/>
                    <a:p>
                      <a:pPr indent="0" lvl="0" marL="0" rtl="0" algn="l">
                        <a:spcBef>
                          <a:spcPts val="0"/>
                        </a:spcBef>
                        <a:spcAft>
                          <a:spcPts val="0"/>
                        </a:spcAft>
                        <a:buNone/>
                      </a:pPr>
                      <a:r>
                        <a:rPr b="1" lang="en-GB" sz="1100">
                          <a:latin typeface="Comfortaa"/>
                          <a:ea typeface="Comfortaa"/>
                          <a:cs typeface="Comfortaa"/>
                          <a:sym typeface="Comfortaa"/>
                        </a:rPr>
                        <a:t>Methods</a:t>
                      </a:r>
                      <a:endParaRPr b="1" sz="1100">
                        <a:latin typeface="Comfortaa"/>
                        <a:ea typeface="Comfortaa"/>
                        <a:cs typeface="Comfortaa"/>
                        <a:sym typeface="Comfortaa"/>
                      </a:endParaRPr>
                    </a:p>
                  </a:txBody>
                  <a:tcPr marT="91425" marB="91425" marR="91425" marL="91425">
                    <a:lnL cap="flat" cmpd="sng" w="9525">
                      <a:solidFill>
                        <a:srgbClr val="9E9E9E"/>
                      </a:solidFill>
                      <a:prstDash val="lgDash"/>
                      <a:round/>
                      <a:headEnd len="sm" w="sm" type="none"/>
                      <a:tailEnd len="sm" w="sm" type="none"/>
                    </a:lnL>
                    <a:lnR cap="flat" cmpd="sng" w="9525">
                      <a:solidFill>
                        <a:srgbClr val="9E9E9E"/>
                      </a:solidFill>
                      <a:prstDash val="lgDash"/>
                      <a:round/>
                      <a:headEnd len="sm" w="sm" type="none"/>
                      <a:tailEnd len="sm" w="sm" type="none"/>
                    </a:lnR>
                    <a:lnT cap="flat" cmpd="sng" w="9525">
                      <a:solidFill>
                        <a:srgbClr val="9E9E9E"/>
                      </a:solidFill>
                      <a:prstDash val="lgDash"/>
                      <a:round/>
                      <a:headEnd len="sm" w="sm" type="none"/>
                      <a:tailEnd len="sm" w="sm" type="none"/>
                    </a:lnT>
                    <a:lnB cap="flat" cmpd="sng" w="9525">
                      <a:solidFill>
                        <a:srgbClr val="9E9E9E"/>
                      </a:solidFill>
                      <a:prstDash val="lgDash"/>
                      <a:round/>
                      <a:headEnd len="sm" w="sm" type="none"/>
                      <a:tailEnd len="sm" w="sm" type="none"/>
                    </a:lnB>
                  </a:tcPr>
                </a:tc>
                <a:tc>
                  <a:txBody>
                    <a:bodyPr/>
                    <a:lstStyle/>
                    <a:p>
                      <a:pPr indent="0" lvl="0" marL="0" rtl="0" algn="l">
                        <a:spcBef>
                          <a:spcPts val="0"/>
                        </a:spcBef>
                        <a:spcAft>
                          <a:spcPts val="0"/>
                        </a:spcAft>
                        <a:buNone/>
                      </a:pPr>
                      <a:r>
                        <a:rPr b="1" lang="en-GB" sz="1100">
                          <a:latin typeface="Comfortaa"/>
                          <a:ea typeface="Comfortaa"/>
                          <a:cs typeface="Comfortaa"/>
                          <a:sym typeface="Comfortaa"/>
                        </a:rPr>
                        <a:t>Drawbacks</a:t>
                      </a:r>
                      <a:endParaRPr b="1" sz="1100">
                        <a:latin typeface="Comfortaa"/>
                        <a:ea typeface="Comfortaa"/>
                        <a:cs typeface="Comfortaa"/>
                        <a:sym typeface="Comfortaa"/>
                      </a:endParaRPr>
                    </a:p>
                  </a:txBody>
                  <a:tcPr marT="91425" marB="91425" marR="91425" marL="91425">
                    <a:lnL cap="flat" cmpd="sng" w="9525">
                      <a:solidFill>
                        <a:srgbClr val="9E9E9E"/>
                      </a:solidFill>
                      <a:prstDash val="lgDash"/>
                      <a:round/>
                      <a:headEnd len="sm" w="sm" type="none"/>
                      <a:tailEnd len="sm" w="sm" type="none"/>
                    </a:lnL>
                    <a:lnR cap="flat" cmpd="sng" w="9525">
                      <a:solidFill>
                        <a:srgbClr val="9E9E9E"/>
                      </a:solidFill>
                      <a:prstDash val="lgDash"/>
                      <a:round/>
                      <a:headEnd len="sm" w="sm" type="none"/>
                      <a:tailEnd len="sm" w="sm" type="none"/>
                    </a:lnR>
                    <a:lnT cap="flat" cmpd="sng" w="9525">
                      <a:solidFill>
                        <a:srgbClr val="9E9E9E"/>
                      </a:solidFill>
                      <a:prstDash val="lgDash"/>
                      <a:round/>
                      <a:headEnd len="sm" w="sm" type="none"/>
                      <a:tailEnd len="sm" w="sm" type="none"/>
                    </a:lnT>
                    <a:lnB cap="flat" cmpd="sng" w="9525">
                      <a:solidFill>
                        <a:srgbClr val="9E9E9E"/>
                      </a:solidFill>
                      <a:prstDash val="lgDash"/>
                      <a:round/>
                      <a:headEnd len="sm" w="sm" type="none"/>
                      <a:tailEnd len="sm" w="sm" type="none"/>
                    </a:lnB>
                  </a:tcPr>
                </a:tc>
                <a:tc>
                  <a:txBody>
                    <a:bodyPr/>
                    <a:lstStyle/>
                    <a:p>
                      <a:pPr indent="0" lvl="0" marL="0" rtl="0" algn="l">
                        <a:spcBef>
                          <a:spcPts val="0"/>
                        </a:spcBef>
                        <a:spcAft>
                          <a:spcPts val="0"/>
                        </a:spcAft>
                        <a:buNone/>
                      </a:pPr>
                      <a:r>
                        <a:rPr b="1" lang="en-GB" sz="1100">
                          <a:latin typeface="Comfortaa"/>
                          <a:ea typeface="Comfortaa"/>
                          <a:cs typeface="Comfortaa"/>
                          <a:sym typeface="Comfortaa"/>
                        </a:rPr>
                        <a:t>Accuracy</a:t>
                      </a:r>
                      <a:endParaRPr b="1" sz="1100">
                        <a:latin typeface="Comfortaa"/>
                        <a:ea typeface="Comfortaa"/>
                        <a:cs typeface="Comfortaa"/>
                        <a:sym typeface="Comfortaa"/>
                      </a:endParaRPr>
                    </a:p>
                  </a:txBody>
                  <a:tcPr marT="91425" marB="91425" marR="91425" marL="91425">
                    <a:lnL cap="flat" cmpd="sng" w="9525">
                      <a:solidFill>
                        <a:srgbClr val="9E9E9E"/>
                      </a:solidFill>
                      <a:prstDash val="lgDash"/>
                      <a:round/>
                      <a:headEnd len="sm" w="sm" type="none"/>
                      <a:tailEnd len="sm" w="sm" type="none"/>
                    </a:lnL>
                    <a:lnR cap="flat" cmpd="sng" w="9525">
                      <a:solidFill>
                        <a:srgbClr val="9E9E9E"/>
                      </a:solidFill>
                      <a:prstDash val="lgDash"/>
                      <a:round/>
                      <a:headEnd len="sm" w="sm" type="none"/>
                      <a:tailEnd len="sm" w="sm" type="none"/>
                    </a:lnR>
                    <a:lnT cap="flat" cmpd="sng" w="9525">
                      <a:solidFill>
                        <a:srgbClr val="9E9E9E"/>
                      </a:solidFill>
                      <a:prstDash val="lgDash"/>
                      <a:round/>
                      <a:headEnd len="sm" w="sm" type="none"/>
                      <a:tailEnd len="sm" w="sm" type="none"/>
                    </a:lnT>
                    <a:lnB cap="flat" cmpd="sng" w="9525">
                      <a:solidFill>
                        <a:srgbClr val="9E9E9E"/>
                      </a:solidFill>
                      <a:prstDash val="lgDash"/>
                      <a:round/>
                      <a:headEnd len="sm" w="sm" type="none"/>
                      <a:tailEnd len="sm" w="sm" type="none"/>
                    </a:lnB>
                  </a:tcPr>
                </a:tc>
              </a:tr>
              <a:tr h="747075">
                <a:tc>
                  <a:txBody>
                    <a:bodyPr/>
                    <a:lstStyle/>
                    <a:p>
                      <a:pPr indent="0" lvl="0" marL="0" rtl="0" algn="l">
                        <a:spcBef>
                          <a:spcPts val="0"/>
                        </a:spcBef>
                        <a:spcAft>
                          <a:spcPts val="0"/>
                        </a:spcAft>
                        <a:buNone/>
                      </a:pPr>
                      <a:r>
                        <a:rPr lang="en-GB" sz="800">
                          <a:latin typeface="Comfortaa"/>
                          <a:ea typeface="Comfortaa"/>
                          <a:cs typeface="Comfortaa"/>
                          <a:sym typeface="Comfortaa"/>
                        </a:rPr>
                        <a:t>Compression based Algorithm</a:t>
                      </a:r>
                      <a:endParaRPr sz="800">
                        <a:latin typeface="Comfortaa"/>
                        <a:ea typeface="Comfortaa"/>
                        <a:cs typeface="Comfortaa"/>
                        <a:sym typeface="Comfortaa"/>
                      </a:endParaRPr>
                    </a:p>
                    <a:p>
                      <a:pPr indent="0" lvl="0" marL="0" rtl="0" algn="l">
                        <a:spcBef>
                          <a:spcPts val="0"/>
                        </a:spcBef>
                        <a:spcAft>
                          <a:spcPts val="0"/>
                        </a:spcAft>
                        <a:buNone/>
                      </a:pPr>
                      <a:r>
                        <a:t/>
                      </a:r>
                      <a:endParaRPr sz="800">
                        <a:latin typeface="Comfortaa"/>
                        <a:ea typeface="Comfortaa"/>
                        <a:cs typeface="Comfortaa"/>
                        <a:sym typeface="Comfortaa"/>
                      </a:endParaRPr>
                    </a:p>
                    <a:p>
                      <a:pPr indent="0" lvl="0" marL="0" rtl="0" algn="l">
                        <a:spcBef>
                          <a:spcPts val="0"/>
                        </a:spcBef>
                        <a:spcAft>
                          <a:spcPts val="0"/>
                        </a:spcAft>
                        <a:buNone/>
                      </a:pPr>
                      <a:r>
                        <a:t/>
                      </a:r>
                      <a:endParaRPr sz="800">
                        <a:latin typeface="Comfortaa"/>
                        <a:ea typeface="Comfortaa"/>
                        <a:cs typeface="Comfortaa"/>
                        <a:sym typeface="Comfortaa"/>
                      </a:endParaRPr>
                    </a:p>
                    <a:p>
                      <a:pPr indent="0" lvl="0" marL="0" rtl="0" algn="l">
                        <a:spcBef>
                          <a:spcPts val="0"/>
                        </a:spcBef>
                        <a:spcAft>
                          <a:spcPts val="0"/>
                        </a:spcAft>
                        <a:buNone/>
                      </a:pPr>
                      <a:r>
                        <a:t/>
                      </a:r>
                      <a:endParaRPr sz="800">
                        <a:latin typeface="Comfortaa"/>
                        <a:ea typeface="Comfortaa"/>
                        <a:cs typeface="Comfortaa"/>
                        <a:sym typeface="Comfortaa"/>
                      </a:endParaRPr>
                    </a:p>
                  </a:txBody>
                  <a:tcPr marT="91425" marB="91425" marR="91425" marL="91425">
                    <a:lnL cap="flat" cmpd="sng" w="9525">
                      <a:solidFill>
                        <a:srgbClr val="9E9E9E"/>
                      </a:solidFill>
                      <a:prstDash val="lgDash"/>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lgDash"/>
                      <a:round/>
                      <a:headEnd len="sm" w="sm" type="none"/>
                      <a:tailEnd len="sm" w="sm" type="none"/>
                    </a:lnT>
                    <a:lnB cap="flat" cmpd="sng" w="9525">
                      <a:solidFill>
                        <a:srgbClr val="9E9E9E"/>
                      </a:solidFill>
                      <a:prstDash val="dot"/>
                      <a:round/>
                      <a:headEnd len="sm" w="sm" type="none"/>
                      <a:tailEnd len="sm" w="sm" type="none"/>
                    </a:lnB>
                  </a:tcPr>
                </a:tc>
                <a:tc>
                  <a:txBody>
                    <a:bodyPr/>
                    <a:lstStyle/>
                    <a:p>
                      <a:pPr indent="0" lvl="0" marL="0" rtl="0" algn="l">
                        <a:spcBef>
                          <a:spcPts val="0"/>
                        </a:spcBef>
                        <a:spcAft>
                          <a:spcPts val="0"/>
                        </a:spcAft>
                        <a:buNone/>
                      </a:pPr>
                      <a:r>
                        <a:rPr lang="en-GB" sz="750">
                          <a:latin typeface="Comfortaa"/>
                          <a:ea typeface="Comfortaa"/>
                          <a:cs typeface="Comfortaa"/>
                          <a:sym typeface="Comfortaa"/>
                        </a:rPr>
                        <a:t>The Segmentation tries to find the pattern of the image and any consistency in the image can be used to compare conceivable segment and coding length of data.</a:t>
                      </a:r>
                      <a:endParaRPr sz="750">
                        <a:latin typeface="Comfortaa"/>
                        <a:ea typeface="Comfortaa"/>
                        <a:cs typeface="Comfortaa"/>
                        <a:sym typeface="Comfortaa"/>
                      </a:endParaRPr>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lgDash"/>
                      <a:round/>
                      <a:headEnd len="sm" w="sm" type="none"/>
                      <a:tailEnd len="sm" w="sm" type="none"/>
                    </a:lnT>
                    <a:lnB cap="flat" cmpd="sng" w="9525">
                      <a:solidFill>
                        <a:srgbClr val="9E9E9E"/>
                      </a:solidFill>
                      <a:prstDash val="dot"/>
                      <a:round/>
                      <a:headEnd len="sm" w="sm" type="none"/>
                      <a:tailEnd len="sm" w="sm" type="none"/>
                    </a:lnB>
                  </a:tcPr>
                </a:tc>
                <a:tc>
                  <a:txBody>
                    <a:bodyPr/>
                    <a:lstStyle/>
                    <a:p>
                      <a:pPr indent="0" lvl="0" marL="0" rtl="0" algn="l">
                        <a:spcBef>
                          <a:spcPts val="0"/>
                        </a:spcBef>
                        <a:spcAft>
                          <a:spcPts val="0"/>
                        </a:spcAft>
                        <a:buNone/>
                      </a:pPr>
                      <a:r>
                        <a:rPr lang="en-GB" sz="750">
                          <a:latin typeface="Comfortaa"/>
                          <a:ea typeface="Comfortaa"/>
                          <a:cs typeface="Comfortaa"/>
                          <a:sym typeface="Comfortaa"/>
                        </a:rPr>
                        <a:t>It pre suppose that the optimal segmentation is the one that minimizes the overall conceivable segment and coding length of data.</a:t>
                      </a:r>
                      <a:endParaRPr sz="750">
                        <a:latin typeface="Comfortaa"/>
                        <a:ea typeface="Comfortaa"/>
                        <a:cs typeface="Comfortaa"/>
                        <a:sym typeface="Comfortaa"/>
                      </a:endParaRPr>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lgDash"/>
                      <a:round/>
                      <a:headEnd len="sm" w="sm" type="none"/>
                      <a:tailEnd len="sm" w="sm" type="none"/>
                    </a:lnT>
                    <a:lnB cap="flat" cmpd="sng" w="9525">
                      <a:solidFill>
                        <a:srgbClr val="9E9E9E"/>
                      </a:solidFill>
                      <a:prstDash val="dot"/>
                      <a:round/>
                      <a:headEnd len="sm" w="sm" type="none"/>
                      <a:tailEnd len="sm" w="sm" type="none"/>
                    </a:lnB>
                  </a:tcPr>
                </a:tc>
                <a:tc>
                  <a:txBody>
                    <a:bodyPr/>
                    <a:lstStyle/>
                    <a:p>
                      <a:pPr indent="0" lvl="0" marL="0" rtl="0" algn="l">
                        <a:spcBef>
                          <a:spcPts val="0"/>
                        </a:spcBef>
                        <a:spcAft>
                          <a:spcPts val="0"/>
                        </a:spcAft>
                        <a:buNone/>
                      </a:pPr>
                      <a:r>
                        <a:rPr lang="en-GB" sz="750">
                          <a:latin typeface="Comfortaa"/>
                          <a:ea typeface="Comfortaa"/>
                          <a:cs typeface="Comfortaa"/>
                          <a:sym typeface="Comfortaa"/>
                        </a:rPr>
                        <a:t>Size reduction and </a:t>
                      </a:r>
                      <a:endParaRPr sz="750">
                        <a:latin typeface="Comfortaa"/>
                        <a:ea typeface="Comfortaa"/>
                        <a:cs typeface="Comfortaa"/>
                        <a:sym typeface="Comfortaa"/>
                      </a:endParaRPr>
                    </a:p>
                    <a:p>
                      <a:pPr indent="0" lvl="0" marL="0" rtl="0" algn="l">
                        <a:spcBef>
                          <a:spcPts val="0"/>
                        </a:spcBef>
                        <a:spcAft>
                          <a:spcPts val="0"/>
                        </a:spcAft>
                        <a:buNone/>
                      </a:pPr>
                      <a:r>
                        <a:rPr lang="en-GB" sz="750">
                          <a:latin typeface="Comfortaa"/>
                          <a:ea typeface="Comfortaa"/>
                          <a:cs typeface="Comfortaa"/>
                          <a:sym typeface="Comfortaa"/>
                        </a:rPr>
                        <a:t>Customized loading time increases the accuracy.</a:t>
                      </a:r>
                      <a:endParaRPr sz="750">
                        <a:latin typeface="Comfortaa"/>
                        <a:ea typeface="Comfortaa"/>
                        <a:cs typeface="Comfortaa"/>
                        <a:sym typeface="Comfortaa"/>
                      </a:endParaRPr>
                    </a:p>
                    <a:p>
                      <a:pPr indent="0" lvl="0" marL="0" rtl="0" algn="l">
                        <a:spcBef>
                          <a:spcPts val="0"/>
                        </a:spcBef>
                        <a:spcAft>
                          <a:spcPts val="0"/>
                        </a:spcAft>
                        <a:buNone/>
                      </a:pPr>
                      <a:r>
                        <a:t/>
                      </a:r>
                      <a:endParaRPr sz="750">
                        <a:latin typeface="Comfortaa"/>
                        <a:ea typeface="Comfortaa"/>
                        <a:cs typeface="Comfortaa"/>
                        <a:sym typeface="Comfortaa"/>
                      </a:endParaRPr>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lgDash"/>
                      <a:round/>
                      <a:headEnd len="sm" w="sm" type="none"/>
                      <a:tailEnd len="sm" w="sm" type="none"/>
                    </a:lnR>
                    <a:lnT cap="flat" cmpd="sng" w="9525">
                      <a:solidFill>
                        <a:srgbClr val="9E9E9E"/>
                      </a:solidFill>
                      <a:prstDash val="lgDash"/>
                      <a:round/>
                      <a:headEnd len="sm" w="sm" type="none"/>
                      <a:tailEnd len="sm" w="sm" type="none"/>
                    </a:lnT>
                    <a:lnB cap="flat" cmpd="sng" w="9525">
                      <a:solidFill>
                        <a:srgbClr val="9E9E9E"/>
                      </a:solidFill>
                      <a:prstDash val="dot"/>
                      <a:round/>
                      <a:headEnd len="sm" w="sm" type="none"/>
                      <a:tailEnd len="sm" w="sm" type="none"/>
                    </a:lnB>
                  </a:tcPr>
                </a:tc>
              </a:tr>
              <a:tr h="1380425">
                <a:tc>
                  <a:txBody>
                    <a:bodyPr/>
                    <a:lstStyle/>
                    <a:p>
                      <a:pPr indent="0" lvl="0" marL="0" rtl="0" algn="l">
                        <a:spcBef>
                          <a:spcPts val="0"/>
                        </a:spcBef>
                        <a:spcAft>
                          <a:spcPts val="0"/>
                        </a:spcAft>
                        <a:buNone/>
                      </a:pPr>
                      <a:r>
                        <a:rPr lang="en-GB" sz="800">
                          <a:latin typeface="Comfortaa"/>
                          <a:ea typeface="Comfortaa"/>
                          <a:cs typeface="Comfortaa"/>
                          <a:sym typeface="Comfortaa"/>
                        </a:rPr>
                        <a:t>Corner Response base method </a:t>
                      </a:r>
                      <a:endParaRPr sz="800">
                        <a:latin typeface="Comfortaa"/>
                        <a:ea typeface="Comfortaa"/>
                        <a:cs typeface="Comfortaa"/>
                        <a:sym typeface="Comfortaa"/>
                      </a:endParaRPr>
                    </a:p>
                  </a:txBody>
                  <a:tcPr marT="91425" marB="91425" marR="91425" marL="91425">
                    <a:lnL cap="flat" cmpd="sng" w="9525">
                      <a:solidFill>
                        <a:srgbClr val="9E9E9E"/>
                      </a:solidFill>
                      <a:prstDash val="lgDash"/>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dot"/>
                      <a:round/>
                      <a:headEnd len="sm" w="sm" type="none"/>
                      <a:tailEnd len="sm" w="sm" type="none"/>
                    </a:lnT>
                    <a:lnB cap="flat" cmpd="sng" w="9525">
                      <a:solidFill>
                        <a:srgbClr val="9E9E9E"/>
                      </a:solidFill>
                      <a:prstDash val="dot"/>
                      <a:round/>
                      <a:headEnd len="sm" w="sm" type="none"/>
                      <a:tailEnd len="sm" w="sm" type="none"/>
                    </a:lnB>
                  </a:tcPr>
                </a:tc>
                <a:tc>
                  <a:txBody>
                    <a:bodyPr/>
                    <a:lstStyle/>
                    <a:p>
                      <a:pPr indent="0" lvl="0" marL="0" rtl="0" algn="l">
                        <a:spcBef>
                          <a:spcPts val="0"/>
                        </a:spcBef>
                        <a:spcAft>
                          <a:spcPts val="0"/>
                        </a:spcAft>
                        <a:buNone/>
                      </a:pPr>
                      <a:r>
                        <a:rPr lang="en-GB" sz="750">
                          <a:latin typeface="Comfortaa"/>
                          <a:ea typeface="Comfortaa"/>
                          <a:cs typeface="Comfortaa"/>
                          <a:sym typeface="Comfortaa"/>
                        </a:rPr>
                        <a:t>3 stages  involved:</a:t>
                      </a:r>
                      <a:endParaRPr sz="750">
                        <a:latin typeface="Comfortaa"/>
                        <a:ea typeface="Comfortaa"/>
                        <a:cs typeface="Comfortaa"/>
                        <a:sym typeface="Comfortaa"/>
                      </a:endParaRPr>
                    </a:p>
                    <a:p>
                      <a:pPr indent="-276225" lvl="0" marL="457200" rtl="0" algn="l">
                        <a:spcBef>
                          <a:spcPts val="0"/>
                        </a:spcBef>
                        <a:spcAft>
                          <a:spcPts val="0"/>
                        </a:spcAft>
                        <a:buSzPts val="750"/>
                        <a:buFont typeface="Comfortaa"/>
                        <a:buAutoNum type="alphaLcParenR"/>
                      </a:pPr>
                      <a:r>
                        <a:rPr lang="en-GB" sz="750">
                          <a:latin typeface="Comfortaa"/>
                          <a:ea typeface="Comfortaa"/>
                          <a:cs typeface="Comfortaa"/>
                          <a:sym typeface="Comfortaa"/>
                        </a:rPr>
                        <a:t>Computing corner response in multi scale space and thresholding it to get the candidate region of text.</a:t>
                      </a:r>
                      <a:endParaRPr sz="750">
                        <a:latin typeface="Comfortaa"/>
                        <a:ea typeface="Comfortaa"/>
                        <a:cs typeface="Comfortaa"/>
                        <a:sym typeface="Comfortaa"/>
                      </a:endParaRPr>
                    </a:p>
                    <a:p>
                      <a:pPr indent="-276225" lvl="0" marL="457200" rtl="0" algn="l">
                        <a:spcBef>
                          <a:spcPts val="0"/>
                        </a:spcBef>
                        <a:spcAft>
                          <a:spcPts val="0"/>
                        </a:spcAft>
                        <a:buSzPts val="750"/>
                        <a:buFont typeface="Comfortaa"/>
                        <a:buAutoNum type="alphaLcParenR"/>
                      </a:pPr>
                      <a:r>
                        <a:rPr lang="en-GB" sz="750">
                          <a:latin typeface="Comfortaa"/>
                          <a:ea typeface="Comfortaa"/>
                          <a:cs typeface="Comfortaa"/>
                          <a:sym typeface="Comfortaa"/>
                        </a:rPr>
                        <a:t>Verifying the candidate region by combining colour and size range feature.</a:t>
                      </a:r>
                      <a:endParaRPr sz="750">
                        <a:latin typeface="Comfortaa"/>
                        <a:ea typeface="Comfortaa"/>
                        <a:cs typeface="Comfortaa"/>
                        <a:sym typeface="Comfortaa"/>
                      </a:endParaRPr>
                    </a:p>
                    <a:p>
                      <a:pPr indent="-276225" lvl="0" marL="457200" rtl="0" algn="l">
                        <a:spcBef>
                          <a:spcPts val="0"/>
                        </a:spcBef>
                        <a:spcAft>
                          <a:spcPts val="0"/>
                        </a:spcAft>
                        <a:buSzPts val="750"/>
                        <a:buFont typeface="Comfortaa"/>
                        <a:buAutoNum type="alphaLcParenR"/>
                      </a:pPr>
                      <a:r>
                        <a:rPr lang="en-GB" sz="750">
                          <a:latin typeface="Comfortaa"/>
                          <a:ea typeface="Comfortaa"/>
                          <a:cs typeface="Comfortaa"/>
                          <a:sym typeface="Comfortaa"/>
                        </a:rPr>
                        <a:t>Locating</a:t>
                      </a:r>
                      <a:r>
                        <a:rPr lang="en-GB" sz="750">
                          <a:latin typeface="Comfortaa"/>
                          <a:ea typeface="Comfortaa"/>
                          <a:cs typeface="Comfortaa"/>
                          <a:sym typeface="Comfortaa"/>
                        </a:rPr>
                        <a:t> the text line using bounding box.</a:t>
                      </a:r>
                      <a:endParaRPr sz="750">
                        <a:latin typeface="Comfortaa"/>
                        <a:ea typeface="Comfortaa"/>
                        <a:cs typeface="Comfortaa"/>
                        <a:sym typeface="Comfortaa"/>
                      </a:endParaRPr>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dot"/>
                      <a:round/>
                      <a:headEnd len="sm" w="sm" type="none"/>
                      <a:tailEnd len="sm" w="sm" type="none"/>
                    </a:lnT>
                    <a:lnB cap="flat" cmpd="sng" w="9525">
                      <a:solidFill>
                        <a:srgbClr val="9E9E9E"/>
                      </a:solidFill>
                      <a:prstDash val="dot"/>
                      <a:round/>
                      <a:headEnd len="sm" w="sm" type="none"/>
                      <a:tailEnd len="sm" w="sm" type="none"/>
                    </a:lnB>
                  </a:tcPr>
                </a:tc>
                <a:tc>
                  <a:txBody>
                    <a:bodyPr/>
                    <a:lstStyle/>
                    <a:p>
                      <a:pPr indent="0" lvl="0" marL="0" rtl="0" algn="l">
                        <a:spcBef>
                          <a:spcPts val="0"/>
                        </a:spcBef>
                        <a:spcAft>
                          <a:spcPts val="0"/>
                        </a:spcAft>
                        <a:buNone/>
                      </a:pPr>
                      <a:r>
                        <a:rPr lang="en-GB" sz="750">
                          <a:latin typeface="Comfortaa"/>
                          <a:ea typeface="Comfortaa"/>
                          <a:cs typeface="Comfortaa"/>
                          <a:sym typeface="Comfortaa"/>
                        </a:rPr>
                        <a:t>In corner points, in video frame are used to generated connected components but they use just the number of corner points, not CR, to classify text and non text regions.</a:t>
                      </a:r>
                      <a:endParaRPr sz="750">
                        <a:latin typeface="Comfortaa"/>
                        <a:ea typeface="Comfortaa"/>
                        <a:cs typeface="Comfortaa"/>
                        <a:sym typeface="Comfortaa"/>
                      </a:endParaRPr>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dot"/>
                      <a:round/>
                      <a:headEnd len="sm" w="sm" type="none"/>
                      <a:tailEnd len="sm" w="sm" type="none"/>
                    </a:lnT>
                    <a:lnB cap="flat" cmpd="sng" w="9525">
                      <a:solidFill>
                        <a:srgbClr val="9E9E9E"/>
                      </a:solidFill>
                      <a:prstDash val="dot"/>
                      <a:round/>
                      <a:headEnd len="sm" w="sm" type="none"/>
                      <a:tailEnd len="sm" w="sm" type="none"/>
                    </a:lnB>
                  </a:tcPr>
                </a:tc>
                <a:tc>
                  <a:txBody>
                    <a:bodyPr/>
                    <a:lstStyle/>
                    <a:p>
                      <a:pPr indent="0" lvl="0" marL="0" rtl="0" algn="l">
                        <a:spcBef>
                          <a:spcPts val="0"/>
                        </a:spcBef>
                        <a:spcAft>
                          <a:spcPts val="0"/>
                        </a:spcAft>
                        <a:buNone/>
                      </a:pPr>
                      <a:r>
                        <a:rPr lang="en-GB" sz="750">
                          <a:latin typeface="Comfortaa"/>
                          <a:ea typeface="Comfortaa"/>
                          <a:cs typeface="Comfortaa"/>
                          <a:sym typeface="Comfortaa"/>
                        </a:rPr>
                        <a:t>Has high curvature in the region boundary.</a:t>
                      </a:r>
                      <a:endParaRPr sz="750">
                        <a:latin typeface="Comfortaa"/>
                        <a:ea typeface="Comfortaa"/>
                        <a:cs typeface="Comfortaa"/>
                        <a:sym typeface="Comfortaa"/>
                      </a:endParaRPr>
                    </a:p>
                    <a:p>
                      <a:pPr indent="0" lvl="0" marL="0" rtl="0" algn="l">
                        <a:spcBef>
                          <a:spcPts val="0"/>
                        </a:spcBef>
                        <a:spcAft>
                          <a:spcPts val="0"/>
                        </a:spcAft>
                        <a:buNone/>
                      </a:pPr>
                      <a:r>
                        <a:rPr lang="en-GB" sz="750">
                          <a:latin typeface="Comfortaa"/>
                          <a:ea typeface="Comfortaa"/>
                          <a:cs typeface="Comfortaa"/>
                          <a:sym typeface="Comfortaa"/>
                        </a:rPr>
                        <a:t>A  novel text detection and localization method based on corner response.</a:t>
                      </a:r>
                      <a:endParaRPr sz="750">
                        <a:latin typeface="Comfortaa"/>
                        <a:ea typeface="Comfortaa"/>
                        <a:cs typeface="Comfortaa"/>
                        <a:sym typeface="Comfortaa"/>
                      </a:endParaRPr>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lgDash"/>
                      <a:round/>
                      <a:headEnd len="sm" w="sm" type="none"/>
                      <a:tailEnd len="sm" w="sm" type="none"/>
                    </a:lnR>
                    <a:lnT cap="flat" cmpd="sng" w="9525">
                      <a:solidFill>
                        <a:srgbClr val="9E9E9E"/>
                      </a:solidFill>
                      <a:prstDash val="dot"/>
                      <a:round/>
                      <a:headEnd len="sm" w="sm" type="none"/>
                      <a:tailEnd len="sm" w="sm" type="none"/>
                    </a:lnT>
                    <a:lnB cap="flat" cmpd="sng" w="9525">
                      <a:solidFill>
                        <a:srgbClr val="9E9E9E"/>
                      </a:solidFill>
                      <a:prstDash val="dot"/>
                      <a:round/>
                      <a:headEnd len="sm" w="sm" type="none"/>
                      <a:tailEnd len="sm" w="sm" type="none"/>
                    </a:lnB>
                  </a:tcPr>
                </a:tc>
              </a:tr>
              <a:tr h="897375">
                <a:tc>
                  <a:txBody>
                    <a:bodyPr/>
                    <a:lstStyle/>
                    <a:p>
                      <a:pPr indent="0" lvl="0" marL="0" rtl="0" algn="l">
                        <a:spcBef>
                          <a:spcPts val="0"/>
                        </a:spcBef>
                        <a:spcAft>
                          <a:spcPts val="0"/>
                        </a:spcAft>
                        <a:buNone/>
                      </a:pPr>
                      <a:r>
                        <a:rPr lang="en-GB" sz="800">
                          <a:latin typeface="Comfortaa"/>
                          <a:ea typeface="Comfortaa"/>
                          <a:cs typeface="Comfortaa"/>
                          <a:sym typeface="Comfortaa"/>
                        </a:rPr>
                        <a:t>Edge detection Algorithm</a:t>
                      </a:r>
                      <a:endParaRPr sz="800">
                        <a:latin typeface="Comfortaa"/>
                        <a:ea typeface="Comfortaa"/>
                        <a:cs typeface="Comfortaa"/>
                        <a:sym typeface="Comfortaa"/>
                      </a:endParaRPr>
                    </a:p>
                  </a:txBody>
                  <a:tcPr marT="91425" marB="91425" marR="91425" marL="91425">
                    <a:lnL cap="flat" cmpd="sng" w="9525">
                      <a:solidFill>
                        <a:srgbClr val="9E9E9E"/>
                      </a:solidFill>
                      <a:prstDash val="lgDash"/>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dot"/>
                      <a:round/>
                      <a:headEnd len="sm" w="sm" type="none"/>
                      <a:tailEnd len="sm" w="sm" type="none"/>
                    </a:lnT>
                    <a:lnB cap="flat" cmpd="sng" w="9525">
                      <a:solidFill>
                        <a:srgbClr val="9E9E9E"/>
                      </a:solidFill>
                      <a:prstDash val="lgDash"/>
                      <a:round/>
                      <a:headEnd len="sm" w="sm" type="none"/>
                      <a:tailEnd len="sm" w="sm" type="none"/>
                    </a:lnB>
                  </a:tcPr>
                </a:tc>
                <a:tc>
                  <a:txBody>
                    <a:bodyPr/>
                    <a:lstStyle/>
                    <a:p>
                      <a:pPr indent="0" lvl="0" marL="0" rtl="0" algn="l">
                        <a:spcBef>
                          <a:spcPts val="0"/>
                        </a:spcBef>
                        <a:spcAft>
                          <a:spcPts val="0"/>
                        </a:spcAft>
                        <a:buNone/>
                      </a:pPr>
                      <a:r>
                        <a:rPr lang="en-GB" sz="750">
                          <a:highlight>
                            <a:srgbClr val="FFFFFF"/>
                          </a:highlight>
                          <a:latin typeface="Comfortaa"/>
                          <a:ea typeface="Comfortaa"/>
                          <a:cs typeface="Comfortaa"/>
                          <a:sym typeface="Comfortaa"/>
                        </a:rPr>
                        <a:t>This is well developed field on its own within image processing. Used as a base of another segmentation technique since there is often a shape adjustment in intensity at the region boundaries.</a:t>
                      </a:r>
                      <a:endParaRPr sz="750">
                        <a:highlight>
                          <a:srgbClr val="FFFFFF"/>
                        </a:highlight>
                        <a:latin typeface="Comfortaa"/>
                        <a:ea typeface="Comfortaa"/>
                        <a:cs typeface="Comfortaa"/>
                        <a:sym typeface="Comfortaa"/>
                      </a:endParaRPr>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dot"/>
                      <a:round/>
                      <a:headEnd len="sm" w="sm" type="none"/>
                      <a:tailEnd len="sm" w="sm" type="none"/>
                    </a:lnT>
                    <a:lnB cap="flat" cmpd="sng" w="9525">
                      <a:solidFill>
                        <a:srgbClr val="9E9E9E"/>
                      </a:solidFill>
                      <a:prstDash val="lgDash"/>
                      <a:round/>
                      <a:headEnd len="sm" w="sm" type="none"/>
                      <a:tailEnd len="sm" w="sm" type="none"/>
                    </a:lnB>
                  </a:tcPr>
                </a:tc>
                <a:tc>
                  <a:txBody>
                    <a:bodyPr/>
                    <a:lstStyle/>
                    <a:p>
                      <a:pPr indent="0" lvl="0" marL="0" rtl="0" algn="l">
                        <a:spcBef>
                          <a:spcPts val="0"/>
                        </a:spcBef>
                        <a:spcAft>
                          <a:spcPts val="0"/>
                        </a:spcAft>
                        <a:buNone/>
                      </a:pPr>
                      <a:r>
                        <a:rPr lang="en-GB" sz="750">
                          <a:highlight>
                            <a:srgbClr val="FFFFFF"/>
                          </a:highlight>
                          <a:latin typeface="Comfortaa"/>
                          <a:ea typeface="Comfortaa"/>
                          <a:cs typeface="Comfortaa"/>
                          <a:sym typeface="Comfortaa"/>
                        </a:rPr>
                        <a:t>Time consuming and difficult to implement to reach the real time response. The edge identified by edge detection is often disconnected.</a:t>
                      </a:r>
                      <a:endParaRPr sz="750">
                        <a:highlight>
                          <a:srgbClr val="FFFFFF"/>
                        </a:highlight>
                        <a:latin typeface="Comfortaa"/>
                        <a:ea typeface="Comfortaa"/>
                        <a:cs typeface="Comfortaa"/>
                        <a:sym typeface="Comfortaa"/>
                      </a:endParaRPr>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dot"/>
                      <a:round/>
                      <a:headEnd len="sm" w="sm" type="none"/>
                      <a:tailEnd len="sm" w="sm" type="none"/>
                    </a:lnR>
                    <a:lnT cap="flat" cmpd="sng" w="9525">
                      <a:solidFill>
                        <a:srgbClr val="9E9E9E"/>
                      </a:solidFill>
                      <a:prstDash val="dot"/>
                      <a:round/>
                      <a:headEnd len="sm" w="sm" type="none"/>
                      <a:tailEnd len="sm" w="sm" type="none"/>
                    </a:lnT>
                    <a:lnB cap="flat" cmpd="sng" w="9525">
                      <a:solidFill>
                        <a:srgbClr val="9E9E9E"/>
                      </a:solidFill>
                      <a:prstDash val="lgDash"/>
                      <a:round/>
                      <a:headEnd len="sm" w="sm" type="none"/>
                      <a:tailEnd len="sm" w="sm" type="none"/>
                    </a:lnB>
                  </a:tcPr>
                </a:tc>
                <a:tc>
                  <a:txBody>
                    <a:bodyPr/>
                    <a:lstStyle/>
                    <a:p>
                      <a:pPr indent="0" lvl="0" marL="0" rtl="0" algn="l">
                        <a:spcBef>
                          <a:spcPts val="0"/>
                        </a:spcBef>
                        <a:spcAft>
                          <a:spcPts val="0"/>
                        </a:spcAft>
                        <a:buNone/>
                      </a:pPr>
                      <a:r>
                        <a:rPr lang="en-GB" sz="750">
                          <a:highlight>
                            <a:srgbClr val="FFFFFF"/>
                          </a:highlight>
                          <a:latin typeface="Comfortaa"/>
                          <a:ea typeface="Comfortaa"/>
                          <a:cs typeface="Comfortaa"/>
                          <a:sym typeface="Comfortaa"/>
                        </a:rPr>
                        <a:t>SInce Sharp and thin edges are used it leads  to greater efficiency in text recognition but difficult to get maximum accuracy.</a:t>
                      </a:r>
                      <a:endParaRPr sz="750">
                        <a:highlight>
                          <a:srgbClr val="FFFFFF"/>
                        </a:highlight>
                        <a:latin typeface="Comfortaa"/>
                        <a:ea typeface="Comfortaa"/>
                        <a:cs typeface="Comfortaa"/>
                        <a:sym typeface="Comfortaa"/>
                      </a:endParaRPr>
                    </a:p>
                  </a:txBody>
                  <a:tcPr marT="91425" marB="91425" marR="91425" marL="91425">
                    <a:lnL cap="flat" cmpd="sng" w="9525">
                      <a:solidFill>
                        <a:srgbClr val="9E9E9E"/>
                      </a:solidFill>
                      <a:prstDash val="dot"/>
                      <a:round/>
                      <a:headEnd len="sm" w="sm" type="none"/>
                      <a:tailEnd len="sm" w="sm" type="none"/>
                    </a:lnL>
                    <a:lnR cap="flat" cmpd="sng" w="9525">
                      <a:solidFill>
                        <a:srgbClr val="9E9E9E"/>
                      </a:solidFill>
                      <a:prstDash val="lgDash"/>
                      <a:round/>
                      <a:headEnd len="sm" w="sm" type="none"/>
                      <a:tailEnd len="sm" w="sm" type="none"/>
                    </a:lnR>
                    <a:lnT cap="flat" cmpd="sng" w="9525">
                      <a:solidFill>
                        <a:srgbClr val="9E9E9E"/>
                      </a:solidFill>
                      <a:prstDash val="dot"/>
                      <a:round/>
                      <a:headEnd len="sm" w="sm" type="none"/>
                      <a:tailEnd len="sm" w="sm" type="none"/>
                    </a:lnT>
                    <a:lnB cap="flat" cmpd="sng" w="9525">
                      <a:solidFill>
                        <a:srgbClr val="9E9E9E"/>
                      </a:solidFill>
                      <a:prstDash val="lgDash"/>
                      <a:round/>
                      <a:headEnd len="sm" w="sm" type="none"/>
                      <a:tailEnd len="sm" w="sm" type="none"/>
                    </a:lnB>
                  </a:tcPr>
                </a:tc>
              </a:tr>
            </a:tbl>
          </a:graphicData>
        </a:graphic>
      </p:graphicFrame>
      <p:sp>
        <p:nvSpPr>
          <p:cNvPr id="71" name="Google Shape;71;p15"/>
          <p:cNvSpPr txBox="1"/>
          <p:nvPr>
            <p:ph type="title"/>
          </p:nvPr>
        </p:nvSpPr>
        <p:spPr>
          <a:xfrm>
            <a:off x="368725" y="28050"/>
            <a:ext cx="46434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2800">
                <a:solidFill>
                  <a:srgbClr val="351C75"/>
                </a:solidFill>
                <a:latin typeface="Montserrat"/>
                <a:ea typeface="Montserrat"/>
                <a:cs typeface="Montserrat"/>
                <a:sym typeface="Montserrat"/>
              </a:rPr>
              <a:t>LITERATURE SURVEY</a:t>
            </a:r>
            <a:endParaRPr sz="2800">
              <a:solidFill>
                <a:srgbClr val="351C75"/>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79400"/>
            <a:ext cx="7056600" cy="53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solidFill>
                  <a:srgbClr val="351C75"/>
                </a:solidFill>
                <a:latin typeface="Open Sans"/>
                <a:ea typeface="Open Sans"/>
                <a:cs typeface="Open Sans"/>
                <a:sym typeface="Open Sans"/>
              </a:rPr>
              <a:t>Datasets, Descriptions and Links</a:t>
            </a:r>
            <a:endParaRPr>
              <a:solidFill>
                <a:srgbClr val="351C75"/>
              </a:solidFill>
              <a:latin typeface="Open Sans"/>
              <a:ea typeface="Open Sans"/>
              <a:cs typeface="Open Sans"/>
              <a:sym typeface="Open Sans"/>
            </a:endParaRPr>
          </a:p>
        </p:txBody>
      </p:sp>
      <p:pic>
        <p:nvPicPr>
          <p:cNvPr id="77" name="Google Shape;77;p16"/>
          <p:cNvPicPr preferRelativeResize="0"/>
          <p:nvPr/>
        </p:nvPicPr>
        <p:blipFill>
          <a:blip r:embed="rId3">
            <a:alphaModFix/>
          </a:blip>
          <a:stretch>
            <a:fillRect/>
          </a:stretch>
        </p:blipFill>
        <p:spPr>
          <a:xfrm>
            <a:off x="1976250" y="1152000"/>
            <a:ext cx="1810150" cy="1009679"/>
          </a:xfrm>
          <a:prstGeom prst="rect">
            <a:avLst/>
          </a:prstGeom>
          <a:noFill/>
          <a:ln>
            <a:noFill/>
          </a:ln>
        </p:spPr>
      </p:pic>
      <p:pic>
        <p:nvPicPr>
          <p:cNvPr id="78" name="Google Shape;78;p16"/>
          <p:cNvPicPr preferRelativeResize="0"/>
          <p:nvPr/>
        </p:nvPicPr>
        <p:blipFill>
          <a:blip r:embed="rId4">
            <a:alphaModFix/>
          </a:blip>
          <a:stretch>
            <a:fillRect/>
          </a:stretch>
        </p:blipFill>
        <p:spPr>
          <a:xfrm>
            <a:off x="5359344" y="1152000"/>
            <a:ext cx="1808405" cy="1009687"/>
          </a:xfrm>
          <a:prstGeom prst="rect">
            <a:avLst/>
          </a:prstGeom>
          <a:noFill/>
          <a:ln>
            <a:noFill/>
          </a:ln>
        </p:spPr>
      </p:pic>
      <p:pic>
        <p:nvPicPr>
          <p:cNvPr id="79" name="Google Shape;79;p16"/>
          <p:cNvPicPr preferRelativeResize="0"/>
          <p:nvPr/>
        </p:nvPicPr>
        <p:blipFill>
          <a:blip r:embed="rId5">
            <a:alphaModFix/>
          </a:blip>
          <a:stretch>
            <a:fillRect/>
          </a:stretch>
        </p:blipFill>
        <p:spPr>
          <a:xfrm>
            <a:off x="1977123" y="2520631"/>
            <a:ext cx="1808405" cy="1014980"/>
          </a:xfrm>
          <a:prstGeom prst="rect">
            <a:avLst/>
          </a:prstGeom>
          <a:noFill/>
          <a:ln>
            <a:noFill/>
          </a:ln>
        </p:spPr>
      </p:pic>
      <p:pic>
        <p:nvPicPr>
          <p:cNvPr id="80" name="Google Shape;80;p16"/>
          <p:cNvPicPr preferRelativeResize="0"/>
          <p:nvPr/>
        </p:nvPicPr>
        <p:blipFill>
          <a:blip r:embed="rId6">
            <a:alphaModFix/>
          </a:blip>
          <a:stretch>
            <a:fillRect/>
          </a:stretch>
        </p:blipFill>
        <p:spPr>
          <a:xfrm>
            <a:off x="5359344" y="2523274"/>
            <a:ext cx="1808406" cy="1009687"/>
          </a:xfrm>
          <a:prstGeom prst="rect">
            <a:avLst/>
          </a:prstGeom>
          <a:noFill/>
          <a:ln>
            <a:noFill/>
          </a:ln>
        </p:spPr>
      </p:pic>
      <p:pic>
        <p:nvPicPr>
          <p:cNvPr id="81" name="Google Shape;81;p16"/>
          <p:cNvPicPr preferRelativeResize="0"/>
          <p:nvPr/>
        </p:nvPicPr>
        <p:blipFill>
          <a:blip r:embed="rId7">
            <a:alphaModFix/>
          </a:blip>
          <a:stretch>
            <a:fillRect/>
          </a:stretch>
        </p:blipFill>
        <p:spPr>
          <a:xfrm>
            <a:off x="3295253" y="1602392"/>
            <a:ext cx="2556548" cy="1440230"/>
          </a:xfrm>
          <a:prstGeom prst="rect">
            <a:avLst/>
          </a:prstGeom>
          <a:noFill/>
          <a:ln>
            <a:noFill/>
          </a:ln>
        </p:spPr>
      </p:pic>
      <p:sp>
        <p:nvSpPr>
          <p:cNvPr id="82" name="Google Shape;82;p16"/>
          <p:cNvSpPr txBox="1"/>
          <p:nvPr>
            <p:ph idx="1" type="body"/>
          </p:nvPr>
        </p:nvSpPr>
        <p:spPr>
          <a:xfrm>
            <a:off x="648750" y="3522025"/>
            <a:ext cx="7846500" cy="1169400"/>
          </a:xfrm>
          <a:prstGeom prst="rect">
            <a:avLst/>
          </a:prstGeom>
          <a:noFill/>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GB" sz="1600">
                <a:latin typeface="Comfortaa Regular"/>
                <a:ea typeface="Comfortaa Regular"/>
                <a:cs typeface="Comfortaa Regular"/>
                <a:sym typeface="Comfortaa Regular"/>
              </a:rPr>
              <a:t>Link:</a:t>
            </a:r>
            <a:endParaRPr sz="1600">
              <a:latin typeface="Comfortaa Regular"/>
              <a:ea typeface="Comfortaa Regular"/>
              <a:cs typeface="Comfortaa Regular"/>
              <a:sym typeface="Comfortaa Regular"/>
            </a:endParaRPr>
          </a:p>
          <a:p>
            <a:pPr indent="-330200" lvl="0" marL="457200" rtl="0" algn="just">
              <a:lnSpc>
                <a:spcPct val="100000"/>
              </a:lnSpc>
              <a:spcBef>
                <a:spcPts val="0"/>
              </a:spcBef>
              <a:spcAft>
                <a:spcPts val="0"/>
              </a:spcAft>
              <a:buSzPts val="1600"/>
              <a:buFont typeface="Comfortaa Regular"/>
              <a:buChar char="●"/>
            </a:pPr>
            <a:r>
              <a:rPr lang="en-GB" sz="1600" u="sng">
                <a:solidFill>
                  <a:schemeClr val="hlink"/>
                </a:solidFill>
                <a:highlight>
                  <a:srgbClr val="FFFFFF"/>
                </a:highlight>
                <a:latin typeface="Comfortaa Regular"/>
                <a:ea typeface="Comfortaa Regular"/>
                <a:cs typeface="Comfortaa Regular"/>
                <a:sym typeface="Comfortaa Regular"/>
                <a:hlinkClick r:id="rId8"/>
              </a:rPr>
              <a:t>https://www.ipmimages.org/</a:t>
            </a:r>
            <a:endParaRPr sz="1600">
              <a:solidFill>
                <a:srgbClr val="000000"/>
              </a:solidFill>
              <a:highlight>
                <a:srgbClr val="FFFFFF"/>
              </a:highlight>
              <a:latin typeface="Comfortaa Regular"/>
              <a:ea typeface="Comfortaa Regular"/>
              <a:cs typeface="Comfortaa Regular"/>
              <a:sym typeface="Comfortaa Regular"/>
            </a:endParaRPr>
          </a:p>
          <a:p>
            <a:pPr indent="-330200" lvl="0" marL="457200" rtl="0" algn="just">
              <a:lnSpc>
                <a:spcPct val="100000"/>
              </a:lnSpc>
              <a:spcBef>
                <a:spcPts val="0"/>
              </a:spcBef>
              <a:spcAft>
                <a:spcPts val="0"/>
              </a:spcAft>
              <a:buSzPts val="1600"/>
              <a:buFont typeface="Comfortaa Regular"/>
              <a:buChar char="●"/>
            </a:pPr>
            <a:r>
              <a:rPr lang="en-GB" sz="1600" u="sng">
                <a:solidFill>
                  <a:schemeClr val="hlink"/>
                </a:solidFill>
                <a:highlight>
                  <a:srgbClr val="FFFFFF"/>
                </a:highlight>
                <a:latin typeface="Comfortaa Regular"/>
                <a:ea typeface="Comfortaa Regular"/>
                <a:cs typeface="Comfortaa Regular"/>
                <a:sym typeface="Comfortaa Regular"/>
                <a:hlinkClick r:id="rId9"/>
              </a:rPr>
              <a:t>https://bugguide.net/node/view/15740</a:t>
            </a:r>
            <a:endParaRPr sz="1600">
              <a:solidFill>
                <a:srgbClr val="000000"/>
              </a:solidFill>
              <a:highlight>
                <a:srgbClr val="FFFFFF"/>
              </a:highlight>
              <a:latin typeface="Comfortaa Regular"/>
              <a:ea typeface="Comfortaa Regular"/>
              <a:cs typeface="Comfortaa Regular"/>
              <a:sym typeface="Comfortaa Regular"/>
            </a:endParaRPr>
          </a:p>
          <a:p>
            <a:pPr indent="-342900" lvl="0" marL="457200" rtl="0" algn="just">
              <a:lnSpc>
                <a:spcPct val="100000"/>
              </a:lnSpc>
              <a:spcBef>
                <a:spcPts val="0"/>
              </a:spcBef>
              <a:spcAft>
                <a:spcPts val="0"/>
              </a:spcAft>
              <a:buClr>
                <a:srgbClr val="000000"/>
              </a:buClr>
              <a:buSzPts val="1800"/>
              <a:buFont typeface="Comfortaa Regular"/>
              <a:buChar char="●"/>
            </a:pPr>
            <a:r>
              <a:rPr lang="en-GB" sz="1800" u="sng">
                <a:solidFill>
                  <a:schemeClr val="hlink"/>
                </a:solidFill>
                <a:latin typeface="Arial"/>
                <a:ea typeface="Arial"/>
                <a:cs typeface="Arial"/>
                <a:sym typeface="Arial"/>
                <a:hlinkClick r:id="rId10"/>
              </a:rPr>
              <a:t>https://www.kaggle.com/rhammell/ships-in-satellite-imagery/version/1</a:t>
            </a:r>
            <a:endParaRPr sz="1800">
              <a:solidFill>
                <a:srgbClr val="000000"/>
              </a:solidFill>
              <a:highlight>
                <a:srgbClr val="FFFFFF"/>
              </a:highlight>
              <a:latin typeface="Comfortaa Regular"/>
              <a:ea typeface="Comfortaa Regular"/>
              <a:cs typeface="Comfortaa Regular"/>
              <a:sym typeface="Comfortaa Regular"/>
            </a:endParaRPr>
          </a:p>
          <a:p>
            <a:pPr indent="0" lvl="0" marL="0" rtl="0" algn="just">
              <a:lnSpc>
                <a:spcPct val="100000"/>
              </a:lnSpc>
              <a:spcBef>
                <a:spcPts val="0"/>
              </a:spcBef>
              <a:spcAft>
                <a:spcPts val="1600"/>
              </a:spcAft>
              <a:buNone/>
            </a:pPr>
            <a:r>
              <a:t/>
            </a:r>
            <a:endParaRPr sz="1600">
              <a:solidFill>
                <a:srgbClr val="000000"/>
              </a:solidFill>
              <a:highlight>
                <a:srgbClr val="FFFFFF"/>
              </a:highlight>
              <a:latin typeface="Comfortaa Regular"/>
              <a:ea typeface="Comfortaa Regular"/>
              <a:cs typeface="Comfortaa Regular"/>
              <a:sym typeface="Comfortaa Regul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555600"/>
            <a:ext cx="37005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solidFill>
                  <a:srgbClr val="351C75"/>
                </a:solidFill>
                <a:latin typeface="Montserrat"/>
                <a:ea typeface="Montserrat"/>
                <a:cs typeface="Montserrat"/>
                <a:sym typeface="Montserrat"/>
              </a:rPr>
              <a:t>Software Details</a:t>
            </a:r>
            <a:endParaRPr>
              <a:solidFill>
                <a:srgbClr val="351C75"/>
              </a:solidFill>
              <a:latin typeface="Montserrat"/>
              <a:ea typeface="Montserrat"/>
              <a:cs typeface="Montserrat"/>
              <a:sym typeface="Montserrat"/>
            </a:endParaRPr>
          </a:p>
        </p:txBody>
      </p:sp>
      <p:sp>
        <p:nvSpPr>
          <p:cNvPr id="88" name="Google Shape;88;p17"/>
          <p:cNvSpPr txBox="1"/>
          <p:nvPr>
            <p:ph idx="1" type="body"/>
          </p:nvPr>
        </p:nvSpPr>
        <p:spPr>
          <a:xfrm>
            <a:off x="311700" y="1389600"/>
            <a:ext cx="8391000" cy="3179400"/>
          </a:xfrm>
          <a:prstGeom prst="rect">
            <a:avLst/>
          </a:prstGeom>
          <a:noFill/>
        </p:spPr>
        <p:txBody>
          <a:bodyPr anchorCtr="0" anchor="t" bIns="91425" lIns="91425" spcFirstLastPara="1" rIns="91425" wrap="square" tIns="91425">
            <a:noAutofit/>
          </a:bodyPr>
          <a:lstStyle/>
          <a:p>
            <a:pPr indent="-330200" lvl="0" marL="457200" rtl="0" algn="l">
              <a:lnSpc>
                <a:spcPct val="115000"/>
              </a:lnSpc>
              <a:spcBef>
                <a:spcPts val="1200"/>
              </a:spcBef>
              <a:spcAft>
                <a:spcPts val="0"/>
              </a:spcAft>
              <a:buClr>
                <a:srgbClr val="000000"/>
              </a:buClr>
              <a:buSzPts val="1600"/>
              <a:buFont typeface="Comfortaa"/>
              <a:buChar char="●"/>
            </a:pPr>
            <a:r>
              <a:rPr b="1" lang="en-GB" sz="1600">
                <a:solidFill>
                  <a:srgbClr val="000000"/>
                </a:solidFill>
                <a:latin typeface="Comfortaa"/>
                <a:ea typeface="Comfortaa"/>
                <a:cs typeface="Comfortaa"/>
                <a:sym typeface="Comfortaa"/>
              </a:rPr>
              <a:t>OpenCV with C++/Python : </a:t>
            </a:r>
            <a:r>
              <a:rPr lang="en-GB" sz="1600">
                <a:solidFill>
                  <a:srgbClr val="000000"/>
                </a:solidFill>
                <a:latin typeface="Comfortaa"/>
                <a:ea typeface="Comfortaa"/>
                <a:cs typeface="Comfortaa"/>
                <a:sym typeface="Comfortaa"/>
              </a:rPr>
              <a:t>It is a library which is designed for computational efficiency with a strong focus on real time applications.</a:t>
            </a:r>
            <a:endParaRPr sz="1600">
              <a:solidFill>
                <a:srgbClr val="000000"/>
              </a:solidFill>
              <a:latin typeface="Comfortaa"/>
              <a:ea typeface="Comfortaa"/>
              <a:cs typeface="Comfortaa"/>
              <a:sym typeface="Comfortaa"/>
            </a:endParaRPr>
          </a:p>
          <a:p>
            <a:pPr indent="-330200" lvl="0" marL="457200" rtl="0" algn="l">
              <a:lnSpc>
                <a:spcPct val="115000"/>
              </a:lnSpc>
              <a:spcBef>
                <a:spcPts val="0"/>
              </a:spcBef>
              <a:spcAft>
                <a:spcPts val="0"/>
              </a:spcAft>
              <a:buClr>
                <a:srgbClr val="000000"/>
              </a:buClr>
              <a:buSzPts val="1600"/>
              <a:buFont typeface="Comfortaa"/>
              <a:buChar char="●"/>
            </a:pPr>
            <a:r>
              <a:rPr b="1" lang="en-GB" sz="1600">
                <a:solidFill>
                  <a:srgbClr val="000000"/>
                </a:solidFill>
                <a:latin typeface="Comfortaa"/>
                <a:ea typeface="Comfortaa"/>
                <a:cs typeface="Comfortaa"/>
                <a:sym typeface="Comfortaa"/>
              </a:rPr>
              <a:t>Numpy and Scipy</a:t>
            </a:r>
            <a:r>
              <a:rPr lang="en-GB" sz="1600">
                <a:solidFill>
                  <a:srgbClr val="000000"/>
                </a:solidFill>
                <a:latin typeface="Comfortaa"/>
                <a:ea typeface="Comfortaa"/>
                <a:cs typeface="Comfortaa"/>
                <a:sym typeface="Comfortaa"/>
              </a:rPr>
              <a:t> : using numpy and Scipy that allows us to manipulate mathematical structures for image, and visualize the data and image attributes.</a:t>
            </a:r>
            <a:endParaRPr sz="1600">
              <a:solidFill>
                <a:srgbClr val="000000"/>
              </a:solidFill>
              <a:latin typeface="Comfortaa"/>
              <a:ea typeface="Comfortaa"/>
              <a:cs typeface="Comfortaa"/>
              <a:sym typeface="Comfortaa"/>
            </a:endParaRPr>
          </a:p>
          <a:p>
            <a:pPr indent="-330200" lvl="0" marL="457200" rtl="0" algn="l">
              <a:lnSpc>
                <a:spcPct val="115000"/>
              </a:lnSpc>
              <a:spcBef>
                <a:spcPts val="0"/>
              </a:spcBef>
              <a:spcAft>
                <a:spcPts val="0"/>
              </a:spcAft>
              <a:buClr>
                <a:srgbClr val="000000"/>
              </a:buClr>
              <a:buSzPts val="1600"/>
              <a:buFont typeface="Comfortaa"/>
              <a:buChar char="●"/>
            </a:pPr>
            <a:r>
              <a:rPr b="1" lang="en-GB" sz="1600">
                <a:solidFill>
                  <a:srgbClr val="000000"/>
                </a:solidFill>
                <a:latin typeface="Comfortaa"/>
                <a:ea typeface="Comfortaa"/>
                <a:cs typeface="Comfortaa"/>
                <a:sym typeface="Comfortaa"/>
              </a:rPr>
              <a:t>Jupyter Notebook and Google Colab : </a:t>
            </a:r>
            <a:r>
              <a:rPr lang="en-GB" sz="1600">
                <a:solidFill>
                  <a:srgbClr val="000000"/>
                </a:solidFill>
                <a:latin typeface="Comfortaa"/>
                <a:ea typeface="Comfortaa"/>
                <a:cs typeface="Comfortaa"/>
                <a:sym typeface="Comfortaa"/>
              </a:rPr>
              <a:t>As </a:t>
            </a:r>
            <a:r>
              <a:rPr lang="en-GB" sz="1600">
                <a:solidFill>
                  <a:srgbClr val="000000"/>
                </a:solidFill>
                <a:latin typeface="Comfortaa"/>
                <a:ea typeface="Comfortaa"/>
                <a:cs typeface="Comfortaa"/>
                <a:sym typeface="Comfortaa"/>
              </a:rPr>
              <a:t>coding </a:t>
            </a:r>
            <a:r>
              <a:rPr lang="en-GB" sz="1600">
                <a:solidFill>
                  <a:srgbClr val="000000"/>
                </a:solidFill>
                <a:latin typeface="Comfortaa"/>
                <a:ea typeface="Comfortaa"/>
                <a:cs typeface="Comfortaa"/>
                <a:sym typeface="Comfortaa"/>
              </a:rPr>
              <a:t>and team collaboration </a:t>
            </a:r>
            <a:r>
              <a:rPr lang="en-GB" sz="1600">
                <a:solidFill>
                  <a:srgbClr val="000000"/>
                </a:solidFill>
                <a:latin typeface="Comfortaa"/>
                <a:ea typeface="Comfortaa"/>
                <a:cs typeface="Comfortaa"/>
                <a:sym typeface="Comfortaa"/>
              </a:rPr>
              <a:t>environment.</a:t>
            </a:r>
            <a:endParaRPr sz="1600">
              <a:solidFill>
                <a:srgbClr val="000000"/>
              </a:solidFill>
              <a:latin typeface="Comfortaa"/>
              <a:ea typeface="Comfortaa"/>
              <a:cs typeface="Comfortaa"/>
              <a:sym typeface="Comfortaa"/>
            </a:endParaRPr>
          </a:p>
          <a:p>
            <a:pPr indent="-330200" lvl="0" marL="457200" rtl="0" algn="l">
              <a:lnSpc>
                <a:spcPct val="115000"/>
              </a:lnSpc>
              <a:spcBef>
                <a:spcPts val="0"/>
              </a:spcBef>
              <a:spcAft>
                <a:spcPts val="0"/>
              </a:spcAft>
              <a:buClr>
                <a:srgbClr val="000000"/>
              </a:buClr>
              <a:buSzPts val="1600"/>
              <a:buFont typeface="Comfortaa"/>
              <a:buChar char="●"/>
            </a:pPr>
            <a:r>
              <a:rPr b="1" lang="en-GB" sz="1600">
                <a:solidFill>
                  <a:srgbClr val="000000"/>
                </a:solidFill>
                <a:latin typeface="Comfortaa"/>
                <a:ea typeface="Comfortaa"/>
                <a:cs typeface="Comfortaa"/>
                <a:sym typeface="Comfortaa"/>
              </a:rPr>
              <a:t>Matplotlib:</a:t>
            </a:r>
            <a:r>
              <a:rPr lang="en-GB" sz="1600">
                <a:solidFill>
                  <a:srgbClr val="000000"/>
                </a:solidFill>
                <a:latin typeface="Comfortaa"/>
                <a:ea typeface="Comfortaa"/>
                <a:cs typeface="Comfortaa"/>
                <a:sym typeface="Comfortaa"/>
              </a:rPr>
              <a:t> Matplotlib is a plotting library for the Python programming language and its numerical mathematics extension NumPy</a:t>
            </a:r>
            <a:endParaRPr sz="1600">
              <a:solidFill>
                <a:srgbClr val="000000"/>
              </a:solidFill>
              <a:highlight>
                <a:srgbClr val="FFFFFF"/>
              </a:highlight>
              <a:latin typeface="Comfortaa"/>
              <a:ea typeface="Comfortaa"/>
              <a:cs typeface="Comfortaa"/>
              <a:sym typeface="Comforta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555600"/>
            <a:ext cx="3385500" cy="46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solidFill>
                  <a:srgbClr val="351C75"/>
                </a:solidFill>
                <a:latin typeface="Open Sans"/>
                <a:ea typeface="Open Sans"/>
                <a:cs typeface="Open Sans"/>
                <a:sym typeface="Open Sans"/>
              </a:rPr>
              <a:t>System Design</a:t>
            </a:r>
            <a:endParaRPr>
              <a:solidFill>
                <a:srgbClr val="351C75"/>
              </a:solidFill>
              <a:latin typeface="Open Sans"/>
              <a:ea typeface="Open Sans"/>
              <a:cs typeface="Open Sans"/>
              <a:sym typeface="Open Sans"/>
            </a:endParaRPr>
          </a:p>
        </p:txBody>
      </p:sp>
      <p:grpSp>
        <p:nvGrpSpPr>
          <p:cNvPr id="94" name="Google Shape;94;p18"/>
          <p:cNvGrpSpPr/>
          <p:nvPr/>
        </p:nvGrpSpPr>
        <p:grpSpPr>
          <a:xfrm>
            <a:off x="5302668" y="1546603"/>
            <a:ext cx="2460753" cy="2111429"/>
            <a:chOff x="6254516" y="1318143"/>
            <a:chExt cx="2604522" cy="2460300"/>
          </a:xfrm>
        </p:grpSpPr>
        <p:sp>
          <p:nvSpPr>
            <p:cNvPr id="95" name="Google Shape;95;p18"/>
            <p:cNvSpPr/>
            <p:nvPr/>
          </p:nvSpPr>
          <p:spPr>
            <a:xfrm rot="2700000">
              <a:off x="7239866" y="1053398"/>
              <a:ext cx="489601" cy="2989789"/>
            </a:xfrm>
            <a:prstGeom prst="roundRect">
              <a:avLst>
                <a:gd fmla="val 50000" name="adj"/>
              </a:avLst>
            </a:prstGeom>
            <a:solidFill>
              <a:srgbClr val="249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latin typeface="Comfortaa"/>
                <a:ea typeface="Comfortaa"/>
                <a:cs typeface="Comfortaa"/>
                <a:sym typeface="Comfortaa"/>
              </a:endParaRPr>
            </a:p>
          </p:txBody>
        </p:sp>
        <p:sp>
          <p:nvSpPr>
            <p:cNvPr id="96" name="Google Shape;96;p18"/>
            <p:cNvSpPr/>
            <p:nvPr/>
          </p:nvSpPr>
          <p:spPr>
            <a:xfrm>
              <a:off x="6443962" y="3255512"/>
              <a:ext cx="326100" cy="326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GB" sz="800">
                  <a:solidFill>
                    <a:srgbClr val="249C90"/>
                  </a:solidFill>
                  <a:latin typeface="Comfortaa"/>
                  <a:ea typeface="Comfortaa"/>
                  <a:cs typeface="Comfortaa"/>
                  <a:sym typeface="Comfortaa"/>
                </a:rPr>
                <a:t>5</a:t>
              </a:r>
              <a:endParaRPr b="1" sz="800">
                <a:solidFill>
                  <a:srgbClr val="249C90"/>
                </a:solidFill>
                <a:latin typeface="Comfortaa"/>
                <a:ea typeface="Comfortaa"/>
                <a:cs typeface="Comfortaa"/>
                <a:sym typeface="Comfortaa"/>
              </a:endParaRPr>
            </a:p>
          </p:txBody>
        </p:sp>
        <p:sp>
          <p:nvSpPr>
            <p:cNvPr id="97" name="Google Shape;97;p18"/>
            <p:cNvSpPr txBox="1"/>
            <p:nvPr/>
          </p:nvSpPr>
          <p:spPr>
            <a:xfrm rot="-2700000">
              <a:off x="6375763" y="2297099"/>
              <a:ext cx="2378424"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000">
                  <a:solidFill>
                    <a:srgbClr val="FFFFFF"/>
                  </a:solidFill>
                  <a:latin typeface="Comfortaa"/>
                  <a:ea typeface="Comfortaa"/>
                  <a:cs typeface="Comfortaa"/>
                  <a:sym typeface="Comfortaa"/>
                </a:rPr>
                <a:t>Morphological Operation</a:t>
              </a:r>
              <a:endParaRPr b="1" sz="1000">
                <a:solidFill>
                  <a:srgbClr val="FFFFFF"/>
                </a:solidFill>
                <a:latin typeface="Comfortaa"/>
                <a:ea typeface="Comfortaa"/>
                <a:cs typeface="Comfortaa"/>
                <a:sym typeface="Comfortaa"/>
              </a:endParaRPr>
            </a:p>
          </p:txBody>
        </p:sp>
        <p:sp>
          <p:nvSpPr>
            <p:cNvPr id="98" name="Google Shape;98;p18"/>
            <p:cNvSpPr txBox="1"/>
            <p:nvPr/>
          </p:nvSpPr>
          <p:spPr>
            <a:xfrm rot="-2700000">
              <a:off x="6788358"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latin typeface="Comfortaa"/>
                  <a:ea typeface="Comfortaa"/>
                  <a:cs typeface="Comfortaa"/>
                  <a:sym typeface="Comfortaa"/>
                </a:rPr>
                <a:t>Opening and Dilation for obtaining proper region of interest</a:t>
              </a:r>
              <a:endParaRPr sz="800">
                <a:latin typeface="Comfortaa"/>
                <a:ea typeface="Comfortaa"/>
                <a:cs typeface="Comfortaa"/>
                <a:sym typeface="Comfortaa"/>
              </a:endParaRPr>
            </a:p>
          </p:txBody>
        </p:sp>
      </p:grpSp>
      <p:grpSp>
        <p:nvGrpSpPr>
          <p:cNvPr id="99" name="Google Shape;99;p18"/>
          <p:cNvGrpSpPr/>
          <p:nvPr/>
        </p:nvGrpSpPr>
        <p:grpSpPr>
          <a:xfrm>
            <a:off x="3882930" y="1546603"/>
            <a:ext cx="2460753" cy="2111429"/>
            <a:chOff x="4761418" y="1318143"/>
            <a:chExt cx="2604522" cy="2460300"/>
          </a:xfrm>
        </p:grpSpPr>
        <p:sp>
          <p:nvSpPr>
            <p:cNvPr id="100" name="Google Shape;100;p18"/>
            <p:cNvSpPr/>
            <p:nvPr/>
          </p:nvSpPr>
          <p:spPr>
            <a:xfrm rot="2700000">
              <a:off x="5746767" y="1053398"/>
              <a:ext cx="489601" cy="2989789"/>
            </a:xfrm>
            <a:prstGeom prst="roundRect">
              <a:avLst>
                <a:gd fmla="val 50000" name="adj"/>
              </a:avLst>
            </a:prstGeom>
            <a:solidFill>
              <a:srgbClr val="1F8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latin typeface="Comfortaa"/>
                <a:ea typeface="Comfortaa"/>
                <a:cs typeface="Comfortaa"/>
                <a:sym typeface="Comfortaa"/>
              </a:endParaRPr>
            </a:p>
          </p:txBody>
        </p:sp>
        <p:sp>
          <p:nvSpPr>
            <p:cNvPr id="101" name="Google Shape;101;p18"/>
            <p:cNvSpPr/>
            <p:nvPr/>
          </p:nvSpPr>
          <p:spPr>
            <a:xfrm>
              <a:off x="4950863" y="3255512"/>
              <a:ext cx="326100" cy="326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GB" sz="800">
                  <a:solidFill>
                    <a:srgbClr val="1F887E"/>
                  </a:solidFill>
                  <a:latin typeface="Comfortaa"/>
                  <a:ea typeface="Comfortaa"/>
                  <a:cs typeface="Comfortaa"/>
                  <a:sym typeface="Comfortaa"/>
                </a:rPr>
                <a:t>4</a:t>
              </a:r>
              <a:endParaRPr b="1" sz="800">
                <a:solidFill>
                  <a:srgbClr val="1F887E"/>
                </a:solidFill>
                <a:latin typeface="Comfortaa"/>
                <a:ea typeface="Comfortaa"/>
                <a:cs typeface="Comfortaa"/>
                <a:sym typeface="Comfortaa"/>
              </a:endParaRPr>
            </a:p>
          </p:txBody>
        </p:sp>
        <p:sp>
          <p:nvSpPr>
            <p:cNvPr id="102" name="Google Shape;102;p18"/>
            <p:cNvSpPr txBox="1"/>
            <p:nvPr/>
          </p:nvSpPr>
          <p:spPr>
            <a:xfrm rot="-2700000">
              <a:off x="4862810" y="2221649"/>
              <a:ext cx="2591829"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900">
                  <a:solidFill>
                    <a:srgbClr val="FFFFFF"/>
                  </a:solidFill>
                  <a:latin typeface="Comfortaa"/>
                  <a:ea typeface="Comfortaa"/>
                  <a:cs typeface="Comfortaa"/>
                  <a:sym typeface="Comfortaa"/>
                </a:rPr>
                <a:t>Threshold Masking</a:t>
              </a:r>
              <a:endParaRPr b="1" sz="900">
                <a:solidFill>
                  <a:srgbClr val="FFFFFF"/>
                </a:solidFill>
                <a:latin typeface="Comfortaa"/>
                <a:ea typeface="Comfortaa"/>
                <a:cs typeface="Comfortaa"/>
                <a:sym typeface="Comfortaa"/>
              </a:endParaRPr>
            </a:p>
            <a:p>
              <a:pPr indent="0" lvl="0" marL="0" rtl="0" algn="l">
                <a:lnSpc>
                  <a:spcPct val="115000"/>
                </a:lnSpc>
                <a:spcBef>
                  <a:spcPts val="0"/>
                </a:spcBef>
                <a:spcAft>
                  <a:spcPts val="0"/>
                </a:spcAft>
                <a:buNone/>
              </a:pPr>
              <a:r>
                <a:rPr b="1" lang="en-GB" sz="900">
                  <a:solidFill>
                    <a:srgbClr val="FFFFFF"/>
                  </a:solidFill>
                  <a:latin typeface="Comfortaa"/>
                  <a:ea typeface="Comfortaa"/>
                  <a:cs typeface="Comfortaa"/>
                  <a:sym typeface="Comfortaa"/>
                </a:rPr>
                <a:t>Computing Object Boundaries</a:t>
              </a:r>
              <a:endParaRPr b="1" sz="900">
                <a:solidFill>
                  <a:srgbClr val="FFFFFF"/>
                </a:solidFill>
                <a:latin typeface="Comfortaa"/>
                <a:ea typeface="Comfortaa"/>
                <a:cs typeface="Comfortaa"/>
                <a:sym typeface="Comfortaa"/>
              </a:endParaRPr>
            </a:p>
          </p:txBody>
        </p:sp>
        <p:sp>
          <p:nvSpPr>
            <p:cNvPr id="103" name="Google Shape;103;p18"/>
            <p:cNvSpPr txBox="1"/>
            <p:nvPr/>
          </p:nvSpPr>
          <p:spPr>
            <a:xfrm rot="-2700000">
              <a:off x="5295260"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latin typeface="Comfortaa"/>
                  <a:ea typeface="Comfortaa"/>
                  <a:cs typeface="Comfortaa"/>
                  <a:sym typeface="Comfortaa"/>
                </a:rPr>
                <a:t>For Binary image computation using OTSU and Binary Inverse thresholding.</a:t>
              </a:r>
              <a:endParaRPr sz="800">
                <a:latin typeface="Comfortaa"/>
                <a:ea typeface="Comfortaa"/>
                <a:cs typeface="Comfortaa"/>
                <a:sym typeface="Comfortaa"/>
              </a:endParaRPr>
            </a:p>
          </p:txBody>
        </p:sp>
      </p:grpSp>
      <p:grpSp>
        <p:nvGrpSpPr>
          <p:cNvPr id="104" name="Google Shape;104;p18"/>
          <p:cNvGrpSpPr/>
          <p:nvPr/>
        </p:nvGrpSpPr>
        <p:grpSpPr>
          <a:xfrm>
            <a:off x="2560317" y="1546603"/>
            <a:ext cx="2460753" cy="2111429"/>
            <a:chOff x="3269751" y="1318143"/>
            <a:chExt cx="2604522" cy="2460300"/>
          </a:xfrm>
        </p:grpSpPr>
        <p:sp>
          <p:nvSpPr>
            <p:cNvPr id="105" name="Google Shape;105;p18"/>
            <p:cNvSpPr/>
            <p:nvPr/>
          </p:nvSpPr>
          <p:spPr>
            <a:xfrm rot="2700000">
              <a:off x="4255100" y="1053398"/>
              <a:ext cx="489601" cy="2989789"/>
            </a:xfrm>
            <a:prstGeom prst="roundRect">
              <a:avLst>
                <a:gd fmla="val 50000" name="adj"/>
              </a:avLst>
            </a:prstGeom>
            <a:solidFill>
              <a:srgbClr val="1D7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latin typeface="Comfortaa"/>
                <a:ea typeface="Comfortaa"/>
                <a:cs typeface="Comfortaa"/>
                <a:sym typeface="Comfortaa"/>
              </a:endParaRPr>
            </a:p>
          </p:txBody>
        </p:sp>
        <p:sp>
          <p:nvSpPr>
            <p:cNvPr id="106" name="Google Shape;106;p18"/>
            <p:cNvSpPr/>
            <p:nvPr/>
          </p:nvSpPr>
          <p:spPr>
            <a:xfrm>
              <a:off x="3459197" y="3255512"/>
              <a:ext cx="326100" cy="326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GB" sz="800">
                  <a:solidFill>
                    <a:srgbClr val="1D7E74"/>
                  </a:solidFill>
                  <a:latin typeface="Comfortaa"/>
                  <a:ea typeface="Comfortaa"/>
                  <a:cs typeface="Comfortaa"/>
                  <a:sym typeface="Comfortaa"/>
                </a:rPr>
                <a:t>3</a:t>
              </a:r>
              <a:endParaRPr b="1" sz="800">
                <a:solidFill>
                  <a:srgbClr val="1D7E74"/>
                </a:solidFill>
                <a:latin typeface="Comfortaa"/>
                <a:ea typeface="Comfortaa"/>
                <a:cs typeface="Comfortaa"/>
                <a:sym typeface="Comfortaa"/>
              </a:endParaRPr>
            </a:p>
          </p:txBody>
        </p:sp>
        <p:sp>
          <p:nvSpPr>
            <p:cNvPr id="107" name="Google Shape;107;p18"/>
            <p:cNvSpPr txBox="1"/>
            <p:nvPr/>
          </p:nvSpPr>
          <p:spPr>
            <a:xfrm rot="-2700000">
              <a:off x="3404724" y="2302799"/>
              <a:ext cx="2362302"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000">
                  <a:solidFill>
                    <a:srgbClr val="FFFFFF"/>
                  </a:solidFill>
                  <a:latin typeface="Comfortaa"/>
                  <a:ea typeface="Comfortaa"/>
                  <a:cs typeface="Comfortaa"/>
                  <a:sym typeface="Comfortaa"/>
                </a:rPr>
                <a:t>Image Preprocessing</a:t>
              </a:r>
              <a:endParaRPr b="1" sz="1000">
                <a:solidFill>
                  <a:srgbClr val="FFFFFF"/>
                </a:solidFill>
                <a:latin typeface="Comfortaa"/>
                <a:ea typeface="Comfortaa"/>
                <a:cs typeface="Comfortaa"/>
                <a:sym typeface="Comfortaa"/>
              </a:endParaRPr>
            </a:p>
          </p:txBody>
        </p:sp>
        <p:sp>
          <p:nvSpPr>
            <p:cNvPr id="108" name="Google Shape;108;p18"/>
            <p:cNvSpPr txBox="1"/>
            <p:nvPr/>
          </p:nvSpPr>
          <p:spPr>
            <a:xfrm rot="-2700000">
              <a:off x="3803593"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latin typeface="Comfortaa"/>
                  <a:ea typeface="Comfortaa"/>
                  <a:cs typeface="Comfortaa"/>
                  <a:sym typeface="Comfortaa"/>
                </a:rPr>
                <a:t>Gaussian Blurring, Average Filter</a:t>
              </a:r>
              <a:endParaRPr sz="800">
                <a:latin typeface="Comfortaa"/>
                <a:ea typeface="Comfortaa"/>
                <a:cs typeface="Comfortaa"/>
                <a:sym typeface="Comfortaa"/>
              </a:endParaRPr>
            </a:p>
          </p:txBody>
        </p:sp>
      </p:grpSp>
      <p:grpSp>
        <p:nvGrpSpPr>
          <p:cNvPr id="109" name="Google Shape;109;p18"/>
          <p:cNvGrpSpPr/>
          <p:nvPr/>
        </p:nvGrpSpPr>
        <p:grpSpPr>
          <a:xfrm>
            <a:off x="1236326" y="1546603"/>
            <a:ext cx="2460753" cy="2111429"/>
            <a:chOff x="1776626" y="1318143"/>
            <a:chExt cx="2604522" cy="2460300"/>
          </a:xfrm>
        </p:grpSpPr>
        <p:grpSp>
          <p:nvGrpSpPr>
            <p:cNvPr id="110" name="Google Shape;110;p18"/>
            <p:cNvGrpSpPr/>
            <p:nvPr/>
          </p:nvGrpSpPr>
          <p:grpSpPr>
            <a:xfrm>
              <a:off x="1776626" y="1318143"/>
              <a:ext cx="2604522" cy="2460300"/>
              <a:chOff x="1776626" y="1318143"/>
              <a:chExt cx="2604522" cy="2460300"/>
            </a:xfrm>
          </p:grpSpPr>
          <p:sp>
            <p:nvSpPr>
              <p:cNvPr id="111" name="Google Shape;111;p18"/>
              <p:cNvSpPr/>
              <p:nvPr/>
            </p:nvSpPr>
            <p:spPr>
              <a:xfrm rot="2700000">
                <a:off x="2761975" y="1053398"/>
                <a:ext cx="489601" cy="2989789"/>
              </a:xfrm>
              <a:prstGeom prst="roundRect">
                <a:avLst>
                  <a:gd fmla="val 50000" name="adj"/>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latin typeface="Comfortaa"/>
                  <a:ea typeface="Comfortaa"/>
                  <a:cs typeface="Comfortaa"/>
                  <a:sym typeface="Comfortaa"/>
                </a:endParaRPr>
              </a:p>
            </p:txBody>
          </p:sp>
          <p:sp>
            <p:nvSpPr>
              <p:cNvPr id="112" name="Google Shape;112;p18"/>
              <p:cNvSpPr txBox="1"/>
              <p:nvPr/>
            </p:nvSpPr>
            <p:spPr>
              <a:xfrm rot="-2700000">
                <a:off x="1899549" y="2297849"/>
                <a:ext cx="2376303"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000">
                    <a:solidFill>
                      <a:srgbClr val="FFFFFF"/>
                    </a:solidFill>
                    <a:latin typeface="Comfortaa"/>
                    <a:ea typeface="Comfortaa"/>
                    <a:cs typeface="Comfortaa"/>
                    <a:sym typeface="Comfortaa"/>
                  </a:rPr>
                  <a:t>Color Model Conversion</a:t>
                </a:r>
                <a:endParaRPr b="1" sz="1000">
                  <a:solidFill>
                    <a:srgbClr val="FFFFFF"/>
                  </a:solidFill>
                  <a:latin typeface="Comfortaa"/>
                  <a:ea typeface="Comfortaa"/>
                  <a:cs typeface="Comfortaa"/>
                  <a:sym typeface="Comfortaa"/>
                </a:endParaRPr>
              </a:p>
            </p:txBody>
          </p:sp>
          <p:sp>
            <p:nvSpPr>
              <p:cNvPr id="113" name="Google Shape;113;p18"/>
              <p:cNvSpPr txBox="1"/>
              <p:nvPr/>
            </p:nvSpPr>
            <p:spPr>
              <a:xfrm rot="-2700000">
                <a:off x="2310468"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latin typeface="Comfortaa"/>
                    <a:ea typeface="Comfortaa"/>
                    <a:cs typeface="Comfortaa"/>
                    <a:sym typeface="Comfortaa"/>
                  </a:rPr>
                  <a:t>Converting RGB to HSV</a:t>
                </a:r>
                <a:endParaRPr b="1" sz="800">
                  <a:latin typeface="Comfortaa"/>
                  <a:ea typeface="Comfortaa"/>
                  <a:cs typeface="Comfortaa"/>
                  <a:sym typeface="Comfortaa"/>
                </a:endParaRPr>
              </a:p>
            </p:txBody>
          </p:sp>
        </p:grpSp>
        <p:sp>
          <p:nvSpPr>
            <p:cNvPr id="114" name="Google Shape;114;p18"/>
            <p:cNvSpPr/>
            <p:nvPr/>
          </p:nvSpPr>
          <p:spPr>
            <a:xfrm>
              <a:off x="1966072" y="3255512"/>
              <a:ext cx="326100" cy="326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GB" sz="800">
                  <a:solidFill>
                    <a:srgbClr val="1B786E"/>
                  </a:solidFill>
                  <a:latin typeface="Comfortaa"/>
                  <a:ea typeface="Comfortaa"/>
                  <a:cs typeface="Comfortaa"/>
                  <a:sym typeface="Comfortaa"/>
                </a:rPr>
                <a:t>2</a:t>
              </a:r>
              <a:endParaRPr b="1" sz="800">
                <a:solidFill>
                  <a:srgbClr val="1B786E"/>
                </a:solidFill>
                <a:latin typeface="Comfortaa"/>
                <a:ea typeface="Comfortaa"/>
                <a:cs typeface="Comfortaa"/>
                <a:sym typeface="Comfortaa"/>
              </a:endParaRPr>
            </a:p>
          </p:txBody>
        </p:sp>
      </p:grpSp>
      <p:grpSp>
        <p:nvGrpSpPr>
          <p:cNvPr id="115" name="Google Shape;115;p18"/>
          <p:cNvGrpSpPr/>
          <p:nvPr/>
        </p:nvGrpSpPr>
        <p:grpSpPr>
          <a:xfrm>
            <a:off x="427" y="1546603"/>
            <a:ext cx="2460753" cy="2111429"/>
            <a:chOff x="284959" y="1318143"/>
            <a:chExt cx="2604522" cy="2460300"/>
          </a:xfrm>
        </p:grpSpPr>
        <p:sp>
          <p:nvSpPr>
            <p:cNvPr id="116" name="Google Shape;116;p18"/>
            <p:cNvSpPr/>
            <p:nvPr/>
          </p:nvSpPr>
          <p:spPr>
            <a:xfrm rot="2700000">
              <a:off x="1270309" y="1053398"/>
              <a:ext cx="489601" cy="2989789"/>
            </a:xfrm>
            <a:prstGeom prst="roundRect">
              <a:avLst>
                <a:gd fmla="val 50000" name="adj"/>
              </a:avLst>
            </a:prstGeom>
            <a:solidFill>
              <a:srgbClr val="155B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latin typeface="Comfortaa"/>
                <a:ea typeface="Comfortaa"/>
                <a:cs typeface="Comfortaa"/>
                <a:sym typeface="Comfortaa"/>
              </a:endParaRPr>
            </a:p>
          </p:txBody>
        </p:sp>
        <p:sp>
          <p:nvSpPr>
            <p:cNvPr id="117" name="Google Shape;117;p18"/>
            <p:cNvSpPr/>
            <p:nvPr/>
          </p:nvSpPr>
          <p:spPr>
            <a:xfrm>
              <a:off x="472955" y="3255512"/>
              <a:ext cx="326100" cy="326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GB" sz="800">
                  <a:solidFill>
                    <a:srgbClr val="155B54"/>
                  </a:solidFill>
                  <a:latin typeface="Comfortaa"/>
                  <a:ea typeface="Comfortaa"/>
                  <a:cs typeface="Comfortaa"/>
                  <a:sym typeface="Comfortaa"/>
                </a:rPr>
                <a:t>1</a:t>
              </a:r>
              <a:endParaRPr b="1" sz="800">
                <a:solidFill>
                  <a:srgbClr val="155B54"/>
                </a:solidFill>
                <a:latin typeface="Comfortaa"/>
                <a:ea typeface="Comfortaa"/>
                <a:cs typeface="Comfortaa"/>
                <a:sym typeface="Comfortaa"/>
              </a:endParaRPr>
            </a:p>
          </p:txBody>
        </p:sp>
        <p:sp>
          <p:nvSpPr>
            <p:cNvPr id="118" name="Google Shape;118;p18"/>
            <p:cNvSpPr txBox="1"/>
            <p:nvPr/>
          </p:nvSpPr>
          <p:spPr>
            <a:xfrm rot="-2700000">
              <a:off x="414317" y="2300549"/>
              <a:ext cx="2368666"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000">
                  <a:solidFill>
                    <a:srgbClr val="FFFFFF"/>
                  </a:solidFill>
                  <a:latin typeface="Comfortaa"/>
                  <a:ea typeface="Comfortaa"/>
                  <a:cs typeface="Comfortaa"/>
                  <a:sym typeface="Comfortaa"/>
                </a:rPr>
                <a:t>Image </a:t>
              </a:r>
              <a:r>
                <a:rPr b="1" lang="en-GB" sz="1000">
                  <a:solidFill>
                    <a:srgbClr val="FFFFFF"/>
                  </a:solidFill>
                  <a:latin typeface="Comfortaa"/>
                  <a:ea typeface="Comfortaa"/>
                  <a:cs typeface="Comfortaa"/>
                  <a:sym typeface="Comfortaa"/>
                </a:rPr>
                <a:t>Acquisition</a:t>
              </a:r>
              <a:endParaRPr b="1" sz="1000">
                <a:solidFill>
                  <a:srgbClr val="FFFFFF"/>
                </a:solidFill>
                <a:latin typeface="Comfortaa"/>
                <a:ea typeface="Comfortaa"/>
                <a:cs typeface="Comfortaa"/>
                <a:sym typeface="Comfortaa"/>
              </a:endParaRPr>
            </a:p>
          </p:txBody>
        </p:sp>
        <p:sp>
          <p:nvSpPr>
            <p:cNvPr id="119" name="Google Shape;119;p18"/>
            <p:cNvSpPr txBox="1"/>
            <p:nvPr/>
          </p:nvSpPr>
          <p:spPr>
            <a:xfrm rot="-2700000">
              <a:off x="818801"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t/>
              </a:r>
              <a:endParaRPr b="1" sz="800">
                <a:latin typeface="Comfortaa"/>
                <a:ea typeface="Comfortaa"/>
                <a:cs typeface="Comfortaa"/>
                <a:sym typeface="Comfortaa"/>
              </a:endParaRPr>
            </a:p>
          </p:txBody>
        </p:sp>
      </p:grpSp>
      <p:grpSp>
        <p:nvGrpSpPr>
          <p:cNvPr id="120" name="Google Shape;120;p18"/>
          <p:cNvGrpSpPr/>
          <p:nvPr/>
        </p:nvGrpSpPr>
        <p:grpSpPr>
          <a:xfrm>
            <a:off x="6683703" y="1546603"/>
            <a:ext cx="2460753" cy="2111429"/>
            <a:chOff x="6254516" y="1318143"/>
            <a:chExt cx="2604522" cy="2460300"/>
          </a:xfrm>
        </p:grpSpPr>
        <p:sp>
          <p:nvSpPr>
            <p:cNvPr id="121" name="Google Shape;121;p18"/>
            <p:cNvSpPr/>
            <p:nvPr/>
          </p:nvSpPr>
          <p:spPr>
            <a:xfrm rot="2700000">
              <a:off x="7239866" y="1053398"/>
              <a:ext cx="489601" cy="2989789"/>
            </a:xfrm>
            <a:prstGeom prst="roundRect">
              <a:avLst>
                <a:gd fmla="val 50000" name="adj"/>
              </a:avLst>
            </a:prstGeom>
            <a:solidFill>
              <a:srgbClr val="249C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800">
                <a:latin typeface="Comfortaa"/>
                <a:ea typeface="Comfortaa"/>
                <a:cs typeface="Comfortaa"/>
                <a:sym typeface="Comfortaa"/>
              </a:endParaRPr>
            </a:p>
          </p:txBody>
        </p:sp>
        <p:sp>
          <p:nvSpPr>
            <p:cNvPr id="122" name="Google Shape;122;p18"/>
            <p:cNvSpPr/>
            <p:nvPr/>
          </p:nvSpPr>
          <p:spPr>
            <a:xfrm>
              <a:off x="6443962" y="3255512"/>
              <a:ext cx="326100" cy="326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b="1" lang="en-GB" sz="800">
                  <a:solidFill>
                    <a:srgbClr val="249C90"/>
                  </a:solidFill>
                  <a:latin typeface="Comfortaa"/>
                  <a:ea typeface="Comfortaa"/>
                  <a:cs typeface="Comfortaa"/>
                  <a:sym typeface="Comfortaa"/>
                </a:rPr>
                <a:t>6</a:t>
              </a:r>
              <a:endParaRPr b="1" sz="800">
                <a:solidFill>
                  <a:srgbClr val="249C90"/>
                </a:solidFill>
                <a:latin typeface="Comfortaa"/>
                <a:ea typeface="Comfortaa"/>
                <a:cs typeface="Comfortaa"/>
                <a:sym typeface="Comfortaa"/>
              </a:endParaRPr>
            </a:p>
          </p:txBody>
        </p:sp>
        <p:sp>
          <p:nvSpPr>
            <p:cNvPr id="123" name="Google Shape;123;p18"/>
            <p:cNvSpPr txBox="1"/>
            <p:nvPr/>
          </p:nvSpPr>
          <p:spPr>
            <a:xfrm rot="-2700000">
              <a:off x="6375763" y="2297099"/>
              <a:ext cx="2378424" cy="342805"/>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GB" sz="1000">
                  <a:solidFill>
                    <a:srgbClr val="FFFFFF"/>
                  </a:solidFill>
                  <a:latin typeface="Comfortaa"/>
                  <a:ea typeface="Comfortaa"/>
                  <a:cs typeface="Comfortaa"/>
                  <a:sym typeface="Comfortaa"/>
                </a:rPr>
                <a:t>Measurements of labels</a:t>
              </a:r>
              <a:endParaRPr b="1" sz="1000">
                <a:solidFill>
                  <a:srgbClr val="FFFFFF"/>
                </a:solidFill>
                <a:latin typeface="Comfortaa"/>
                <a:ea typeface="Comfortaa"/>
                <a:cs typeface="Comfortaa"/>
                <a:sym typeface="Comfortaa"/>
              </a:endParaRPr>
            </a:p>
          </p:txBody>
        </p:sp>
        <p:sp>
          <p:nvSpPr>
            <p:cNvPr id="124" name="Google Shape;124;p18"/>
            <p:cNvSpPr txBox="1"/>
            <p:nvPr/>
          </p:nvSpPr>
          <p:spPr>
            <a:xfrm rot="-2700000">
              <a:off x="6788358" y="2571061"/>
              <a:ext cx="2242660" cy="442507"/>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GB" sz="800">
                  <a:latin typeface="Comfortaa"/>
                  <a:ea typeface="Comfortaa"/>
                  <a:cs typeface="Comfortaa"/>
                  <a:sym typeface="Comfortaa"/>
                </a:rPr>
                <a:t>To determine the number of particles</a:t>
              </a:r>
              <a:endParaRPr sz="800">
                <a:latin typeface="Comfortaa"/>
                <a:ea typeface="Comfortaa"/>
                <a:cs typeface="Comfortaa"/>
                <a:sym typeface="Comfortaa"/>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19"/>
          <p:cNvSpPr txBox="1"/>
          <p:nvPr>
            <p:ph type="title"/>
          </p:nvPr>
        </p:nvSpPr>
        <p:spPr>
          <a:xfrm>
            <a:off x="311700" y="479400"/>
            <a:ext cx="53547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latin typeface="Open Sans"/>
                <a:ea typeface="Open Sans"/>
                <a:cs typeface="Open Sans"/>
                <a:sym typeface="Open Sans"/>
              </a:rPr>
              <a:t>FUTURE ENHANCEMENT</a:t>
            </a:r>
            <a:endParaRPr>
              <a:latin typeface="Open Sans"/>
              <a:ea typeface="Open Sans"/>
              <a:cs typeface="Open Sans"/>
              <a:sym typeface="Open Sans"/>
            </a:endParaRPr>
          </a:p>
        </p:txBody>
      </p:sp>
      <p:sp>
        <p:nvSpPr>
          <p:cNvPr id="130" name="Google Shape;130;p19"/>
          <p:cNvSpPr txBox="1"/>
          <p:nvPr>
            <p:ph idx="1" type="body"/>
          </p:nvPr>
        </p:nvSpPr>
        <p:spPr>
          <a:xfrm>
            <a:off x="311700" y="1313400"/>
            <a:ext cx="8299200" cy="3179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434343"/>
              </a:buClr>
              <a:buSzPts val="1400"/>
              <a:buFont typeface="Comfortaa"/>
              <a:buChar char="●"/>
            </a:pPr>
            <a:r>
              <a:rPr lang="en-GB" sz="1400">
                <a:solidFill>
                  <a:srgbClr val="434343"/>
                </a:solidFill>
                <a:latin typeface="Comfortaa"/>
                <a:ea typeface="Comfortaa"/>
                <a:cs typeface="Comfortaa"/>
                <a:sym typeface="Comfortaa"/>
              </a:rPr>
              <a:t>Currently the project depicts what type of pest are affected to leaves but by applying machine learning algorithm we can predict in which season we have most pest and their types</a:t>
            </a:r>
            <a:endParaRPr sz="1400">
              <a:solidFill>
                <a:srgbClr val="434343"/>
              </a:solidFill>
              <a:latin typeface="Comfortaa"/>
              <a:ea typeface="Comfortaa"/>
              <a:cs typeface="Comfortaa"/>
              <a:sym typeface="Comfortaa"/>
            </a:endParaRPr>
          </a:p>
          <a:p>
            <a:pPr indent="-317500" lvl="0" marL="457200" rtl="0" algn="l">
              <a:spcBef>
                <a:spcPts val="0"/>
              </a:spcBef>
              <a:spcAft>
                <a:spcPts val="0"/>
              </a:spcAft>
              <a:buClr>
                <a:srgbClr val="434343"/>
              </a:buClr>
              <a:buSzPts val="1400"/>
              <a:buFont typeface="Comfortaa"/>
              <a:buChar char="●"/>
            </a:pPr>
            <a:r>
              <a:rPr lang="en-GB" sz="1400">
                <a:solidFill>
                  <a:srgbClr val="434343"/>
                </a:solidFill>
                <a:latin typeface="Comfortaa"/>
                <a:ea typeface="Comfortaa"/>
                <a:cs typeface="Comfortaa"/>
                <a:sym typeface="Comfortaa"/>
              </a:rPr>
              <a:t>Creating an ecosystem to continuously analyse a field using Cyber Physical Systems and a cloud infrastructure which can be accessed by the end user by the means of a mobile app.</a:t>
            </a:r>
            <a:endParaRPr sz="1400">
              <a:solidFill>
                <a:srgbClr val="434343"/>
              </a:solidFill>
              <a:latin typeface="Comfortaa"/>
              <a:ea typeface="Comfortaa"/>
              <a:cs typeface="Comfortaa"/>
              <a:sym typeface="Comfortaa"/>
            </a:endParaRPr>
          </a:p>
          <a:p>
            <a:pPr indent="0" lvl="0" marL="457200" rtl="0" algn="l">
              <a:spcBef>
                <a:spcPts val="0"/>
              </a:spcBef>
              <a:spcAft>
                <a:spcPts val="0"/>
              </a:spcAft>
              <a:buNone/>
            </a:pPr>
            <a:r>
              <a:rPr lang="en-GB" sz="1400">
                <a:solidFill>
                  <a:srgbClr val="434343"/>
                </a:solidFill>
                <a:latin typeface="Comfortaa"/>
                <a:ea typeface="Comfortaa"/>
                <a:cs typeface="Comfortaa"/>
                <a:sym typeface="Comfortaa"/>
              </a:rPr>
              <a:t>This can be used for:</a:t>
            </a:r>
            <a:endParaRPr sz="1400">
              <a:solidFill>
                <a:srgbClr val="434343"/>
              </a:solidFill>
              <a:latin typeface="Comfortaa"/>
              <a:ea typeface="Comfortaa"/>
              <a:cs typeface="Comfortaa"/>
              <a:sym typeface="Comfortaa"/>
            </a:endParaRPr>
          </a:p>
          <a:p>
            <a:pPr indent="-317500" lvl="1" marL="914400" rtl="0" algn="l">
              <a:spcBef>
                <a:spcPts val="0"/>
              </a:spcBef>
              <a:spcAft>
                <a:spcPts val="0"/>
              </a:spcAft>
              <a:buClr>
                <a:srgbClr val="434343"/>
              </a:buClr>
              <a:buSzPts val="1400"/>
              <a:buFont typeface="Comfortaa"/>
              <a:buChar char="○"/>
            </a:pPr>
            <a:r>
              <a:rPr lang="en-GB" sz="1400">
                <a:solidFill>
                  <a:srgbClr val="434343"/>
                </a:solidFill>
                <a:latin typeface="Comfortaa"/>
                <a:ea typeface="Comfortaa"/>
                <a:cs typeface="Comfortaa"/>
                <a:sym typeface="Comfortaa"/>
              </a:rPr>
              <a:t>Continuous Monitoring</a:t>
            </a:r>
            <a:endParaRPr sz="1400">
              <a:solidFill>
                <a:srgbClr val="434343"/>
              </a:solidFill>
              <a:latin typeface="Comfortaa"/>
              <a:ea typeface="Comfortaa"/>
              <a:cs typeface="Comfortaa"/>
              <a:sym typeface="Comfortaa"/>
            </a:endParaRPr>
          </a:p>
          <a:p>
            <a:pPr indent="-317500" lvl="1" marL="914400" rtl="0" algn="l">
              <a:spcBef>
                <a:spcPts val="0"/>
              </a:spcBef>
              <a:spcAft>
                <a:spcPts val="0"/>
              </a:spcAft>
              <a:buClr>
                <a:srgbClr val="434343"/>
              </a:buClr>
              <a:buSzPts val="1400"/>
              <a:buFont typeface="Comfortaa"/>
              <a:buChar char="○"/>
            </a:pPr>
            <a:r>
              <a:rPr lang="en-GB" sz="1400">
                <a:solidFill>
                  <a:srgbClr val="434343"/>
                </a:solidFill>
                <a:latin typeface="Comfortaa"/>
                <a:ea typeface="Comfortaa"/>
                <a:cs typeface="Comfortaa"/>
                <a:sym typeface="Comfortaa"/>
              </a:rPr>
              <a:t>Pesticide Usage Management</a:t>
            </a:r>
            <a:endParaRPr sz="1400">
              <a:solidFill>
                <a:srgbClr val="434343"/>
              </a:solidFill>
              <a:latin typeface="Comfortaa"/>
              <a:ea typeface="Comfortaa"/>
              <a:cs typeface="Comfortaa"/>
              <a:sym typeface="Comfortaa"/>
            </a:endParaRPr>
          </a:p>
          <a:p>
            <a:pPr indent="-317500" lvl="1" marL="914400" rtl="0" algn="l">
              <a:spcBef>
                <a:spcPts val="0"/>
              </a:spcBef>
              <a:spcAft>
                <a:spcPts val="0"/>
              </a:spcAft>
              <a:buClr>
                <a:srgbClr val="434343"/>
              </a:buClr>
              <a:buSzPts val="1400"/>
              <a:buFont typeface="Comfortaa"/>
              <a:buChar char="○"/>
            </a:pPr>
            <a:r>
              <a:rPr lang="en-GB" sz="1400">
                <a:solidFill>
                  <a:srgbClr val="434343"/>
                </a:solidFill>
                <a:latin typeface="Comfortaa"/>
                <a:ea typeface="Comfortaa"/>
                <a:cs typeface="Comfortaa"/>
                <a:sym typeface="Comfortaa"/>
              </a:rPr>
              <a:t>Pesticide Delivery Scheduling</a:t>
            </a:r>
            <a:endParaRPr sz="1400">
              <a:solidFill>
                <a:srgbClr val="434343"/>
              </a:solidFill>
              <a:latin typeface="Comfortaa"/>
              <a:ea typeface="Comfortaa"/>
              <a:cs typeface="Comfortaa"/>
              <a:sym typeface="Comfortaa"/>
            </a:endParaRPr>
          </a:p>
          <a:p>
            <a:pPr indent="-317500" lvl="1" marL="914400" rtl="0" algn="l">
              <a:spcBef>
                <a:spcPts val="0"/>
              </a:spcBef>
              <a:spcAft>
                <a:spcPts val="0"/>
              </a:spcAft>
              <a:buClr>
                <a:srgbClr val="434343"/>
              </a:buClr>
              <a:buSzPts val="1400"/>
              <a:buFont typeface="Comfortaa"/>
              <a:buChar char="○"/>
            </a:pPr>
            <a:r>
              <a:rPr lang="en-GB" sz="1400">
                <a:solidFill>
                  <a:srgbClr val="434343"/>
                </a:solidFill>
                <a:latin typeface="Comfortaa"/>
                <a:ea typeface="Comfortaa"/>
                <a:cs typeface="Comfortaa"/>
                <a:sym typeface="Comfortaa"/>
              </a:rPr>
              <a:t>Strategize Preventive and Avoidance Measures</a:t>
            </a:r>
            <a:endParaRPr sz="1400">
              <a:solidFill>
                <a:srgbClr val="434343"/>
              </a:solidFill>
              <a:latin typeface="Comfortaa"/>
              <a:ea typeface="Comfortaa"/>
              <a:cs typeface="Comfortaa"/>
              <a:sym typeface="Comforta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latin typeface="Open Sans"/>
                <a:ea typeface="Open Sans"/>
                <a:cs typeface="Open Sans"/>
                <a:sym typeface="Open Sans"/>
              </a:rPr>
              <a:t>DRAWBACKS</a:t>
            </a:r>
            <a:endParaRPr>
              <a:latin typeface="Open Sans"/>
              <a:ea typeface="Open Sans"/>
              <a:cs typeface="Open Sans"/>
              <a:sym typeface="Open Sans"/>
            </a:endParaRPr>
          </a:p>
        </p:txBody>
      </p:sp>
      <p:sp>
        <p:nvSpPr>
          <p:cNvPr id="136" name="Google Shape;136;p20"/>
          <p:cNvSpPr txBox="1"/>
          <p:nvPr>
            <p:ph idx="1" type="body"/>
          </p:nvPr>
        </p:nvSpPr>
        <p:spPr>
          <a:xfrm>
            <a:off x="311700" y="1237200"/>
            <a:ext cx="8401500" cy="31794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SzPts val="1600"/>
              <a:buFont typeface="Comfortaa"/>
              <a:buChar char="●"/>
            </a:pPr>
            <a:r>
              <a:rPr lang="en-GB" sz="1600">
                <a:latin typeface="Comfortaa"/>
                <a:ea typeface="Comfortaa"/>
                <a:cs typeface="Comfortaa"/>
                <a:sym typeface="Comfortaa"/>
              </a:rPr>
              <a:t>In terms of Dataset:</a:t>
            </a:r>
            <a:endParaRPr sz="1600">
              <a:latin typeface="Comfortaa"/>
              <a:ea typeface="Comfortaa"/>
              <a:cs typeface="Comfortaa"/>
              <a:sym typeface="Comfortaa"/>
            </a:endParaRPr>
          </a:p>
          <a:p>
            <a:pPr indent="-330200" lvl="1" marL="914400" rtl="0" algn="l">
              <a:spcBef>
                <a:spcPts val="1600"/>
              </a:spcBef>
              <a:spcAft>
                <a:spcPts val="0"/>
              </a:spcAft>
              <a:buSzPts val="1600"/>
              <a:buFont typeface="Comfortaa"/>
              <a:buChar char="○"/>
            </a:pPr>
            <a:r>
              <a:rPr lang="en-GB" sz="1600">
                <a:latin typeface="Comfortaa"/>
                <a:ea typeface="Comfortaa"/>
                <a:cs typeface="Comfortaa"/>
                <a:sym typeface="Comfortaa"/>
              </a:rPr>
              <a:t>Training may need to be repeated to maintain quality. Raters are expensive.</a:t>
            </a:r>
            <a:endParaRPr sz="1600">
              <a:latin typeface="Comfortaa"/>
              <a:ea typeface="Comfortaa"/>
              <a:cs typeface="Comfortaa"/>
              <a:sym typeface="Comfortaa"/>
            </a:endParaRPr>
          </a:p>
          <a:p>
            <a:pPr indent="-330200" lvl="1" marL="914400" rtl="0" algn="l">
              <a:spcBef>
                <a:spcPts val="0"/>
              </a:spcBef>
              <a:spcAft>
                <a:spcPts val="0"/>
              </a:spcAft>
              <a:buSzPts val="1600"/>
              <a:buFont typeface="Comfortaa"/>
              <a:buChar char="○"/>
            </a:pPr>
            <a:r>
              <a:rPr lang="en-GB" sz="1600">
                <a:latin typeface="Comfortaa"/>
                <a:ea typeface="Comfortaa"/>
                <a:cs typeface="Comfortaa"/>
                <a:sym typeface="Comfortaa"/>
              </a:rPr>
              <a:t>Initial and important challenges are dataset,disease grading(need experienced person).</a:t>
            </a:r>
            <a:endParaRPr sz="1600">
              <a:latin typeface="Comfortaa"/>
              <a:ea typeface="Comfortaa"/>
              <a:cs typeface="Comfortaa"/>
              <a:sym typeface="Comfortaa"/>
            </a:endParaRPr>
          </a:p>
          <a:p>
            <a:pPr indent="-330200" lvl="1" marL="914400" rtl="0" algn="l">
              <a:spcBef>
                <a:spcPts val="0"/>
              </a:spcBef>
              <a:spcAft>
                <a:spcPts val="0"/>
              </a:spcAft>
              <a:buSzPts val="1600"/>
              <a:buFont typeface="Comfortaa"/>
              <a:buChar char="○"/>
            </a:pPr>
            <a:r>
              <a:rPr lang="en-GB" sz="1600">
                <a:latin typeface="Comfortaa"/>
                <a:ea typeface="Comfortaa"/>
                <a:cs typeface="Comfortaa"/>
                <a:sym typeface="Comfortaa"/>
              </a:rPr>
              <a:t>There can be substantial inter-rater and intra-rater variability (subjectivity).</a:t>
            </a:r>
            <a:endParaRPr sz="1600">
              <a:latin typeface="Comfortaa"/>
              <a:ea typeface="Comfortaa"/>
              <a:cs typeface="Comfortaa"/>
              <a:sym typeface="Comfortaa"/>
            </a:endParaRPr>
          </a:p>
          <a:p>
            <a:pPr indent="-330200" lvl="0" marL="457200" rtl="0" algn="l">
              <a:spcBef>
                <a:spcPts val="1000"/>
              </a:spcBef>
              <a:spcAft>
                <a:spcPts val="0"/>
              </a:spcAft>
              <a:buSzPts val="1600"/>
              <a:buFont typeface="Comfortaa"/>
              <a:buChar char="●"/>
            </a:pPr>
            <a:r>
              <a:rPr lang="en-GB" sz="1600">
                <a:latin typeface="Comfortaa"/>
                <a:ea typeface="Comfortaa"/>
                <a:cs typeface="Comfortaa"/>
                <a:sym typeface="Comfortaa"/>
              </a:rPr>
              <a:t>P</a:t>
            </a:r>
            <a:r>
              <a:rPr lang="en-GB" sz="1600">
                <a:latin typeface="Comfortaa"/>
                <a:ea typeface="Comfortaa"/>
                <a:cs typeface="Comfortaa"/>
                <a:sym typeface="Comfortaa"/>
              </a:rPr>
              <a:t>articular disease identification.</a:t>
            </a:r>
            <a:endParaRPr sz="1600">
              <a:latin typeface="Comfortaa"/>
              <a:ea typeface="Comfortaa"/>
              <a:cs typeface="Comfortaa"/>
              <a:sym typeface="Comfortaa"/>
            </a:endParaRPr>
          </a:p>
          <a:p>
            <a:pPr indent="-330200" lvl="0" marL="457200" rtl="0" algn="l">
              <a:spcBef>
                <a:spcPts val="1000"/>
              </a:spcBef>
              <a:spcAft>
                <a:spcPts val="1600"/>
              </a:spcAft>
              <a:buSzPts val="1600"/>
              <a:buFont typeface="Comfortaa"/>
              <a:buChar char="●"/>
            </a:pPr>
            <a:r>
              <a:rPr lang="en-GB" sz="1600">
                <a:latin typeface="Comfortaa"/>
                <a:ea typeface="Comfortaa"/>
                <a:cs typeface="Comfortaa"/>
                <a:sym typeface="Comfortaa"/>
              </a:rPr>
              <a:t>Region variations in </a:t>
            </a:r>
            <a:r>
              <a:rPr lang="en-GB" sz="1600">
                <a:latin typeface="Comfortaa"/>
                <a:ea typeface="Comfortaa"/>
                <a:cs typeface="Comfortaa"/>
                <a:sym typeface="Comfortaa"/>
              </a:rPr>
              <a:t>prevalence</a:t>
            </a:r>
            <a:r>
              <a:rPr lang="en-GB" sz="1600">
                <a:latin typeface="Comfortaa"/>
                <a:ea typeface="Comfortaa"/>
                <a:cs typeface="Comfortaa"/>
                <a:sym typeface="Comfortaa"/>
              </a:rPr>
              <a:t> of particular pest</a:t>
            </a:r>
            <a:endParaRPr sz="1600">
              <a:latin typeface="Comfortaa"/>
              <a:ea typeface="Comfortaa"/>
              <a:cs typeface="Comfortaa"/>
              <a:sym typeface="Comforta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311700" y="555600"/>
            <a:ext cx="32631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latin typeface="Open Sans"/>
                <a:ea typeface="Open Sans"/>
                <a:cs typeface="Open Sans"/>
                <a:sym typeface="Open Sans"/>
              </a:rPr>
              <a:t>BIBLIOGRAPHY</a:t>
            </a:r>
            <a:endParaRPr>
              <a:latin typeface="Open Sans"/>
              <a:ea typeface="Open Sans"/>
              <a:cs typeface="Open Sans"/>
              <a:sym typeface="Open Sans"/>
            </a:endParaRPr>
          </a:p>
        </p:txBody>
      </p:sp>
      <p:sp>
        <p:nvSpPr>
          <p:cNvPr id="142" name="Google Shape;142;p21"/>
          <p:cNvSpPr txBox="1"/>
          <p:nvPr>
            <p:ph idx="1" type="body"/>
          </p:nvPr>
        </p:nvSpPr>
        <p:spPr>
          <a:xfrm>
            <a:off x="311700" y="1389600"/>
            <a:ext cx="8312100" cy="3179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434343"/>
              </a:buClr>
              <a:buSzPts val="1600"/>
              <a:buFont typeface="Comfortaa"/>
              <a:buChar char="●"/>
            </a:pPr>
            <a:r>
              <a:rPr lang="en-GB" sz="1600">
                <a:solidFill>
                  <a:srgbClr val="434343"/>
                </a:solidFill>
                <a:latin typeface="Comfortaa"/>
                <a:ea typeface="Comfortaa"/>
                <a:cs typeface="Comfortaa"/>
                <a:sym typeface="Comfortaa"/>
              </a:rPr>
              <a:t>https://ieeexplore.ieee.org/document/7873750</a:t>
            </a:r>
            <a:endParaRPr sz="1600">
              <a:solidFill>
                <a:srgbClr val="434343"/>
              </a:solidFill>
              <a:latin typeface="Comfortaa"/>
              <a:ea typeface="Comfortaa"/>
              <a:cs typeface="Comfortaa"/>
              <a:sym typeface="Comfortaa"/>
            </a:endParaRPr>
          </a:p>
          <a:p>
            <a:pPr indent="-330200" lvl="0" marL="457200" rtl="0" algn="l">
              <a:spcBef>
                <a:spcPts val="0"/>
              </a:spcBef>
              <a:spcAft>
                <a:spcPts val="0"/>
              </a:spcAft>
              <a:buClr>
                <a:srgbClr val="434343"/>
              </a:buClr>
              <a:buSzPts val="1600"/>
              <a:buFont typeface="Comfortaa"/>
              <a:buChar char="●"/>
            </a:pPr>
            <a:r>
              <a:rPr lang="en-GB" sz="1600">
                <a:solidFill>
                  <a:srgbClr val="434343"/>
                </a:solidFill>
                <a:latin typeface="Comfortaa"/>
                <a:ea typeface="Comfortaa"/>
                <a:cs typeface="Comfortaa"/>
                <a:sym typeface="Comfortaa"/>
              </a:rPr>
              <a:t>https://ieeexplore.ieee.org/document/8229828</a:t>
            </a:r>
            <a:endParaRPr sz="1600">
              <a:solidFill>
                <a:srgbClr val="434343"/>
              </a:solidFill>
              <a:latin typeface="Comfortaa"/>
              <a:ea typeface="Comfortaa"/>
              <a:cs typeface="Comfortaa"/>
              <a:sym typeface="Comfortaa"/>
            </a:endParaRPr>
          </a:p>
          <a:p>
            <a:pPr indent="-330200" lvl="0" marL="457200" rtl="0" algn="l">
              <a:spcBef>
                <a:spcPts val="0"/>
              </a:spcBef>
              <a:spcAft>
                <a:spcPts val="0"/>
              </a:spcAft>
              <a:buClr>
                <a:srgbClr val="434343"/>
              </a:buClr>
              <a:buSzPts val="1600"/>
              <a:buFont typeface="Comfortaa"/>
              <a:buChar char="●"/>
            </a:pPr>
            <a:r>
              <a:rPr lang="en-GB" sz="1600">
                <a:solidFill>
                  <a:srgbClr val="434343"/>
                </a:solidFill>
                <a:uFill>
                  <a:noFill/>
                </a:uFill>
                <a:latin typeface="Comfortaa"/>
                <a:ea typeface="Comfortaa"/>
                <a:cs typeface="Comfortaa"/>
                <a:sym typeface="Comfortaa"/>
                <a:hlinkClick r:id="rId3"/>
              </a:rPr>
              <a:t>https://www.researchgate.net/publication/271305520</a:t>
            </a:r>
            <a:endParaRPr sz="1600">
              <a:solidFill>
                <a:srgbClr val="434343"/>
              </a:solidFill>
              <a:latin typeface="Comfortaa"/>
              <a:ea typeface="Comfortaa"/>
              <a:cs typeface="Comfortaa"/>
              <a:sym typeface="Comfortaa"/>
            </a:endParaRPr>
          </a:p>
          <a:p>
            <a:pPr indent="-330200" lvl="0" marL="457200" rtl="0" algn="l">
              <a:spcBef>
                <a:spcPts val="0"/>
              </a:spcBef>
              <a:spcAft>
                <a:spcPts val="0"/>
              </a:spcAft>
              <a:buClr>
                <a:srgbClr val="434343"/>
              </a:buClr>
              <a:buSzPts val="1600"/>
              <a:buFont typeface="Comfortaa"/>
              <a:buChar char="●"/>
            </a:pPr>
            <a:r>
              <a:rPr lang="en-GB" sz="1600">
                <a:solidFill>
                  <a:srgbClr val="434343"/>
                </a:solidFill>
                <a:uFill>
                  <a:noFill/>
                </a:uFill>
                <a:latin typeface="Comfortaa"/>
                <a:ea typeface="Comfortaa"/>
                <a:cs typeface="Comfortaa"/>
                <a:sym typeface="Comfortaa"/>
                <a:hlinkClick r:id="rId4"/>
              </a:rPr>
              <a:t>https://ieeexplore.ieee.org/document/8365226</a:t>
            </a:r>
            <a:endParaRPr sz="1600">
              <a:solidFill>
                <a:srgbClr val="434343"/>
              </a:solidFill>
              <a:latin typeface="Comfortaa"/>
              <a:ea typeface="Comfortaa"/>
              <a:cs typeface="Comfortaa"/>
              <a:sym typeface="Comfortaa"/>
            </a:endParaRPr>
          </a:p>
          <a:p>
            <a:pPr indent="-330200" lvl="0" marL="457200" rtl="0" algn="l">
              <a:spcBef>
                <a:spcPts val="0"/>
              </a:spcBef>
              <a:spcAft>
                <a:spcPts val="0"/>
              </a:spcAft>
              <a:buClr>
                <a:srgbClr val="434343"/>
              </a:buClr>
              <a:buSzPts val="1600"/>
              <a:buFont typeface="Comfortaa"/>
              <a:buChar char="●"/>
            </a:pPr>
            <a:r>
              <a:rPr lang="en-GB" sz="1600">
                <a:solidFill>
                  <a:srgbClr val="434343"/>
                </a:solidFill>
                <a:uFill>
                  <a:noFill/>
                </a:uFill>
                <a:latin typeface="Comfortaa"/>
                <a:ea typeface="Comfortaa"/>
                <a:cs typeface="Comfortaa"/>
                <a:sym typeface="Comfortaa"/>
                <a:hlinkClick r:id="rId5"/>
              </a:rPr>
              <a:t>https://www.researchgate.net/publication/282119578</a:t>
            </a:r>
            <a:endParaRPr sz="1600">
              <a:solidFill>
                <a:srgbClr val="434343"/>
              </a:solidFill>
              <a:latin typeface="Comfortaa"/>
              <a:ea typeface="Comfortaa"/>
              <a:cs typeface="Comfortaa"/>
              <a:sym typeface="Comfortaa"/>
            </a:endParaRPr>
          </a:p>
          <a:p>
            <a:pPr indent="-330200" lvl="0" marL="457200" rtl="0" algn="l">
              <a:spcBef>
                <a:spcPts val="0"/>
              </a:spcBef>
              <a:spcAft>
                <a:spcPts val="0"/>
              </a:spcAft>
              <a:buClr>
                <a:srgbClr val="434343"/>
              </a:buClr>
              <a:buSzPts val="1600"/>
              <a:buFont typeface="Comfortaa"/>
              <a:buChar char="●"/>
            </a:pPr>
            <a:r>
              <a:rPr lang="en-GB" sz="1600">
                <a:solidFill>
                  <a:srgbClr val="434343"/>
                </a:solidFill>
                <a:latin typeface="Comfortaa"/>
                <a:ea typeface="Comfortaa"/>
                <a:cs typeface="Comfortaa"/>
                <a:sym typeface="Comfortaa"/>
              </a:rPr>
              <a:t>https://www.researchgate.net/publication/335395832</a:t>
            </a:r>
            <a:endParaRPr sz="1600">
              <a:solidFill>
                <a:srgbClr val="434343"/>
              </a:solidFill>
              <a:latin typeface="Comfortaa"/>
              <a:ea typeface="Comfortaa"/>
              <a:cs typeface="Comfortaa"/>
              <a:sym typeface="Comfortaa"/>
            </a:endParaRPr>
          </a:p>
        </p:txBody>
      </p:sp>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